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6" r:id="rId2"/>
    <p:sldId id="261" r:id="rId3"/>
    <p:sldId id="262" r:id="rId4"/>
    <p:sldId id="263" r:id="rId5"/>
    <p:sldId id="256" r:id="rId6"/>
    <p:sldId id="257" r:id="rId7"/>
    <p:sldId id="264" r:id="rId8"/>
    <p:sldId id="265" r:id="rId9"/>
    <p:sldId id="259" r:id="rId10"/>
    <p:sldId id="260" r:id="rId1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FFFFCC"/>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960" autoAdjust="0"/>
  </p:normalViewPr>
  <p:slideViewPr>
    <p:cSldViewPr>
      <p:cViewPr varScale="1">
        <p:scale>
          <a:sx n="46" d="100"/>
          <a:sy n="46" d="100"/>
        </p:scale>
        <p:origin x="-177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1B72B279-27EA-4CD2-8F50-C4832B3CE26C}" type="datetimeFigureOut">
              <a:rPr lang="ru-RU"/>
              <a:pPr>
                <a:defRPr/>
              </a:pPr>
              <a:t>06.01.2013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8A190CB9-F622-4098-BDBE-468D312CFE33}"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Образ слайда 1"/>
          <p:cNvSpPr>
            <a:spLocks noGrp="1" noRot="1" noChangeAspect="1" noTextEdit="1"/>
          </p:cNvSpPr>
          <p:nvPr>
            <p:ph type="sldImg"/>
          </p:nvPr>
        </p:nvSpPr>
        <p:spPr bwMode="auto">
          <a:noFill/>
          <a:ln>
            <a:solidFill>
              <a:srgbClr val="000000"/>
            </a:solidFill>
            <a:miter lim="800000"/>
            <a:headEnd/>
            <a:tailEnd/>
          </a:ln>
        </p:spPr>
      </p:sp>
      <p:sp>
        <p:nvSpPr>
          <p:cNvPr id="13315"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   Слово «ориентирование» пришло к нам из латыни -  означает «найти Восток». </a:t>
            </a:r>
          </a:p>
          <a:p>
            <a:pPr>
              <a:spcBef>
                <a:spcPct val="0"/>
              </a:spcBef>
            </a:pPr>
            <a:r>
              <a:rPr lang="ru-RU" smtClean="0"/>
              <a:t>   Восток для многих народов мира – важная часть света: здесь всходит солнце. </a:t>
            </a:r>
          </a:p>
          <a:p>
            <a:pPr>
              <a:spcBef>
                <a:spcPct val="0"/>
              </a:spcBef>
            </a:pPr>
            <a:r>
              <a:rPr lang="ru-RU" smtClean="0"/>
              <a:t>   Целью ориентирования всегда было определение своего местоположения на местности и направления движения. Для этого необходимо произвести комплекс действий, и порой они требуют определенных познаний в астрономии, географии, умения пользоваться компасом, да и головой – тоже. </a:t>
            </a:r>
            <a:br>
              <a:rPr lang="ru-RU" smtClean="0"/>
            </a:br>
            <a:endParaRPr lang="ru-RU" smtClean="0"/>
          </a:p>
        </p:txBody>
      </p:sp>
      <p:sp>
        <p:nvSpPr>
          <p:cNvPr id="1331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88F264-CD8E-4DF0-B7E5-2877842E0605}" type="slidenum">
              <a:rPr lang="ru-RU"/>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Образ слайда 1"/>
          <p:cNvSpPr>
            <a:spLocks noGrp="1" noRot="1" noChangeAspect="1" noTextEdit="1"/>
          </p:cNvSpPr>
          <p:nvPr>
            <p:ph type="sldImg"/>
          </p:nvPr>
        </p:nvSpPr>
        <p:spPr bwMode="auto">
          <a:noFill/>
          <a:ln>
            <a:solidFill>
              <a:srgbClr val="000000"/>
            </a:solidFill>
            <a:miter lim="800000"/>
            <a:headEnd/>
            <a:tailEnd/>
          </a:ln>
        </p:spPr>
      </p:sp>
      <p:sp>
        <p:nvSpPr>
          <p:cNvPr id="14339"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z="1800" smtClean="0"/>
              <a:t>Люди издавна хотели научиться точно ориентироваться на местности. Для этого нужно было установить определённые правила. На помощь географии пришла астрономия. Мы употребляем такие понятия: Солнце всходит и заходит. Прочтите и выберите верное утверждение.</a:t>
            </a:r>
          </a:p>
        </p:txBody>
      </p:sp>
      <p:sp>
        <p:nvSpPr>
          <p:cNvPr id="1434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C96CEF-2378-4B96-BF34-799E1B729FE4}" type="slidenum">
              <a:rPr lang="ru-RU"/>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p:spPr>
      </p:sp>
      <p:sp>
        <p:nvSpPr>
          <p:cNvPr id="15363"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536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95E45C-4181-49A2-9106-84F189103BE7}" type="slidenum">
              <a:rPr lang="ru-RU"/>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p:spPr>
      </p:sp>
      <p:sp>
        <p:nvSpPr>
          <p:cNvPr id="1638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Изучение Земли – очень сложное дело. Её поверхность велика, и человек видит лишь малую часть. При взгляде вдаль в любом направлении даже на ровном месте наш взгляд упирается в какую – либо преграду, где земля сливается с небом. Дальше мы не видим.</a:t>
            </a:r>
          </a:p>
        </p:txBody>
      </p:sp>
      <p:sp>
        <p:nvSpPr>
          <p:cNvPr id="163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471200-3A3A-4CC0-B99A-3223315624CC}" type="slidenum">
              <a:rPr lang="ru-RU"/>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noFill/>
          <a:ln>
            <a:solidFill>
              <a:srgbClr val="000000"/>
            </a:solidFill>
            <a:miter lim="800000"/>
            <a:headEnd/>
            <a:tailEnd/>
          </a:ln>
        </p:spPr>
      </p:sp>
      <p:sp>
        <p:nvSpPr>
          <p:cNvPr id="17411"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Если небо затянуто тучами, ориентироваться по Солнцу или Полярной звезде невозможно. Люди изобрели компас. Действие компаса основано на явлении магнетизма. При пользовании компасом необходимо только держать его подальше от металлических предметов и электронных приборов, магнитные поля которых могут нарушить показания компаса. Компас был изобретён более двух тысяч лет тому назад китайцами.</a:t>
            </a:r>
          </a:p>
        </p:txBody>
      </p:sp>
      <p:sp>
        <p:nvSpPr>
          <p:cNvPr id="1741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0973D2A-34C5-4E73-96B1-229288ADD5C5}" type="slidenum">
              <a:rPr lang="ru-RU"/>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p:spPr>
      </p:sp>
      <p:sp>
        <p:nvSpPr>
          <p:cNvPr id="18435"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До появления компаса людям приходилось ориентироваться только по солнцу, Полярной звезде и созвездиям, которые не всегда видны за тучами. Как же найти путь, если день пасмурный и у вас с собой нет компаса? </a:t>
            </a:r>
          </a:p>
        </p:txBody>
      </p:sp>
      <p:sp>
        <p:nvSpPr>
          <p:cNvPr id="1843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D24C154-35F7-416B-817E-3D09A9D67887}" type="slidenum">
              <a:rPr lang="ru-RU"/>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Образ слайда 1"/>
          <p:cNvSpPr>
            <a:spLocks noGrp="1" noRot="1" noChangeAspect="1" noTextEdit="1"/>
          </p:cNvSpPr>
          <p:nvPr>
            <p:ph type="sldImg"/>
          </p:nvPr>
        </p:nvSpPr>
        <p:spPr bwMode="auto">
          <a:noFill/>
          <a:ln>
            <a:solidFill>
              <a:srgbClr val="000000"/>
            </a:solidFill>
            <a:miter lim="800000"/>
            <a:headEnd/>
            <a:tailEnd/>
          </a:ln>
        </p:spPr>
      </p:sp>
      <p:sp>
        <p:nvSpPr>
          <p:cNvPr id="19459"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ru-RU" smtClean="0"/>
              <a:t>Наблюдая за природой, люди заметили, что  поведение растений и животных  зачастую зависит от направления «север-юг». Даже изменения в некоторых объектах неживой природы связаны с этим направлением. Так появились народные приметы ориентирования.</a:t>
            </a:r>
          </a:p>
        </p:txBody>
      </p:sp>
      <p:sp>
        <p:nvSpPr>
          <p:cNvPr id="1946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F541CC-6A33-48B8-822E-0D649600AED9}" type="slidenum">
              <a:rPr lang="ru-RU"/>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AB87808-6D15-4A07-AE55-4A3C9A6CD5A4}" type="datetimeFigureOut">
              <a:rPr lang="ru-RU"/>
              <a:pPr>
                <a:defRPr/>
              </a:pPr>
              <a:t>06.01.2013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72F8B20-94B6-4C70-996D-7ED603F84B3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7FF9E6A-B0E8-4090-B340-B374B728044E}" type="datetimeFigureOut">
              <a:rPr lang="ru-RU"/>
              <a:pPr>
                <a:defRPr/>
              </a:pPr>
              <a:t>06.01.2013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CFCFC42-C090-482F-B43A-5C39E1F06A6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D596318-068E-4854-9860-F5A7C2EEAFF3}" type="datetimeFigureOut">
              <a:rPr lang="ru-RU"/>
              <a:pPr>
                <a:defRPr/>
              </a:pPr>
              <a:t>06.01.2013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96FDC44-3ADB-40DF-9604-2017F7F2DA5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04513F3-E786-45EC-8B40-E4B8B29014F0}" type="datetimeFigureOut">
              <a:rPr lang="ru-RU"/>
              <a:pPr>
                <a:defRPr/>
              </a:pPr>
              <a:t>06.01.2013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DAFB941-1F78-4707-B172-8AFF08B6547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631DCC2-56ED-40CC-B9E2-000DC5725E8E}" type="datetimeFigureOut">
              <a:rPr lang="ru-RU"/>
              <a:pPr>
                <a:defRPr/>
              </a:pPr>
              <a:t>06.01.2013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1C113C2-75EC-40D1-8808-A5CCD01903E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493385EC-4126-4B7D-B9A8-4A1EE1C0CD9C}" type="datetimeFigureOut">
              <a:rPr lang="ru-RU"/>
              <a:pPr>
                <a:defRPr/>
              </a:pPr>
              <a:t>06.01.2013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AB1767-099E-47CA-B11D-27903259F12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C918301-EA36-4D93-90CC-FE4F5F3EA84A}" type="datetimeFigureOut">
              <a:rPr lang="ru-RU"/>
              <a:pPr>
                <a:defRPr/>
              </a:pPr>
              <a:t>06.01.2013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DF7F2859-7C4B-4CD3-B1CE-849ECCBE48C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0F2CF4B-74D3-48F9-9DC9-44C2880DDBCE}" type="datetimeFigureOut">
              <a:rPr lang="ru-RU"/>
              <a:pPr>
                <a:defRPr/>
              </a:pPr>
              <a:t>06.01.2013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3F4ADBCB-90EE-4082-BA06-3B87ED7D518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2B67B84-509B-4B34-A94F-E1AA7C92B4BB}" type="datetimeFigureOut">
              <a:rPr lang="ru-RU"/>
              <a:pPr>
                <a:defRPr/>
              </a:pPr>
              <a:t>06.01.2013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AEE54AA-764D-4452-94D8-0540384C088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01F4E9D-54AC-40B2-B1F0-ED8A787525E1}" type="datetimeFigureOut">
              <a:rPr lang="ru-RU"/>
              <a:pPr>
                <a:defRPr/>
              </a:pPr>
              <a:t>06.01.2013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D484F30-3CA0-4437-BC8D-2994AE8443F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2DF089D-1B06-4FA1-B7CE-EFF0BE3D20E1}" type="datetimeFigureOut">
              <a:rPr lang="ru-RU"/>
              <a:pPr>
                <a:defRPr/>
              </a:pPr>
              <a:t>06.01.2013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EBA458D-151A-43DE-90CA-1006D39BEB4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5159B2E-D0E1-4EF7-BAA0-16D63A90505C}" type="datetimeFigureOut">
              <a:rPr lang="ru-RU"/>
              <a:pPr>
                <a:defRPr/>
              </a:pPr>
              <a:t>06.01.2013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13EA8D8-1F59-471D-8404-E8B570ACC12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5" Type="http://schemas.openxmlformats.org/officeDocument/2006/relationships/image" Target="../media/image2.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3.wav"/><Relationship Id="rId5" Type="http://schemas.openxmlformats.org/officeDocument/2006/relationships/image" Target="../media/image2.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2.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5.wav"/><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6.wav"/><Relationship Id="rId5" Type="http://schemas.openxmlformats.org/officeDocument/2006/relationships/image" Target="../media/image2.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71480"/>
            <a:ext cx="9143999" cy="923330"/>
          </a:xfrm>
          <a:prstGeom prst="rect">
            <a:avLst/>
          </a:prstGeom>
          <a:noFill/>
        </p:spPr>
        <p:txBody>
          <a:bodyPr wrap="square">
            <a:spAutoFit/>
          </a:bodyPr>
          <a:lstStyle/>
          <a:p>
            <a:pPr algn="ctr" fontAlgn="auto">
              <a:spcBef>
                <a:spcPts val="0"/>
              </a:spcBef>
              <a:spcAft>
                <a:spcPts val="0"/>
              </a:spcAft>
              <a:defRPr/>
            </a:pP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latin typeface="Constantia" pitchFamily="18" charset="0"/>
                <a:cs typeface="Aharoni" pitchFamily="2" charset="-79"/>
              </a:rPr>
              <a:t>ОРИЕНТИРОВАНИЕ</a:t>
            </a:r>
          </a:p>
        </p:txBody>
      </p:sp>
      <p:sp>
        <p:nvSpPr>
          <p:cNvPr id="2051" name="Прямоугольник 4"/>
          <p:cNvSpPr>
            <a:spLocks noChangeArrowheads="1"/>
          </p:cNvSpPr>
          <p:nvPr/>
        </p:nvSpPr>
        <p:spPr bwMode="auto">
          <a:xfrm>
            <a:off x="3857625" y="4786313"/>
            <a:ext cx="5000625" cy="1938992"/>
          </a:xfrm>
          <a:prstGeom prst="rect">
            <a:avLst/>
          </a:prstGeom>
          <a:noFill/>
          <a:ln w="9525">
            <a:noFill/>
            <a:miter lim="800000"/>
            <a:headEnd/>
            <a:tailEnd/>
          </a:ln>
        </p:spPr>
        <p:txBody>
          <a:bodyPr>
            <a:spAutoFit/>
          </a:bodyPr>
          <a:lstStyle/>
          <a:p>
            <a:pPr algn="r" eaLnBrk="0" hangingPunct="0"/>
            <a:r>
              <a:rPr lang="ru-RU" sz="2000" b="1" i="1" dirty="0">
                <a:solidFill>
                  <a:srgbClr val="009900"/>
                </a:solidFill>
                <a:latin typeface="Constantia" pitchFamily="18" charset="0"/>
              </a:rPr>
              <a:t>Составила:</a:t>
            </a:r>
          </a:p>
          <a:p>
            <a:pPr algn="r" eaLnBrk="0" hangingPunct="0"/>
            <a:r>
              <a:rPr lang="ru-RU" sz="2000" b="1" i="1" dirty="0">
                <a:solidFill>
                  <a:srgbClr val="009900"/>
                </a:solidFill>
                <a:latin typeface="Constantia" pitchFamily="18" charset="0"/>
              </a:rPr>
              <a:t>Котова Янина Владимировна </a:t>
            </a:r>
          </a:p>
          <a:p>
            <a:pPr algn="r" eaLnBrk="0" hangingPunct="0"/>
            <a:r>
              <a:rPr lang="ru-RU" sz="2000" b="1" i="1" dirty="0">
                <a:solidFill>
                  <a:srgbClr val="009900"/>
                </a:solidFill>
                <a:latin typeface="Constantia" pitchFamily="18" charset="0"/>
              </a:rPr>
              <a:t>учитель начальных классов</a:t>
            </a:r>
          </a:p>
          <a:p>
            <a:pPr algn="r" eaLnBrk="0" hangingPunct="0"/>
            <a:r>
              <a:rPr lang="ru-RU" sz="2000" b="1" i="1" dirty="0">
                <a:solidFill>
                  <a:srgbClr val="009900"/>
                </a:solidFill>
                <a:latin typeface="Constantia" pitchFamily="18" charset="0"/>
              </a:rPr>
              <a:t>МОУ СОШ № 12 г. Волжского</a:t>
            </a:r>
          </a:p>
          <a:p>
            <a:pPr algn="r" eaLnBrk="0" hangingPunct="0"/>
            <a:r>
              <a:rPr lang="ru-RU" sz="2000" b="1" i="1" dirty="0">
                <a:solidFill>
                  <a:srgbClr val="009900"/>
                </a:solidFill>
                <a:latin typeface="Constantia" pitchFamily="18" charset="0"/>
              </a:rPr>
              <a:t>высшая квалификационная категория</a:t>
            </a:r>
            <a:endParaRPr lang="ru-RU" sz="2000" dirty="0">
              <a:solidFill>
                <a:srgbClr val="009900"/>
              </a:solidFill>
              <a:latin typeface="Constantia" pitchFamily="18" charset="0"/>
            </a:endParaRPr>
          </a:p>
        </p:txBody>
      </p:sp>
      <p:pic>
        <p:nvPicPr>
          <p:cNvPr id="2052" name="Picture 2" descr="D:\Загрузки с Интернета\02ad27ad4ab0.png"/>
          <p:cNvPicPr>
            <a:picLocks noChangeAspect="1" noChangeArrowheads="1"/>
          </p:cNvPicPr>
          <p:nvPr/>
        </p:nvPicPr>
        <p:blipFill>
          <a:blip r:embed="rId4" cstate="print"/>
          <a:srcRect/>
          <a:stretch>
            <a:fillRect/>
          </a:stretch>
        </p:blipFill>
        <p:spPr bwMode="auto">
          <a:xfrm>
            <a:off x="0" y="1844824"/>
            <a:ext cx="4071938" cy="4524375"/>
          </a:xfrm>
          <a:prstGeom prst="rect">
            <a:avLst/>
          </a:prstGeom>
          <a:noFill/>
          <a:ln w="9525">
            <a:noFill/>
            <a:miter lim="800000"/>
            <a:headEnd/>
            <a:tailEnd/>
          </a:ln>
        </p:spPr>
      </p:pic>
      <p:sp>
        <p:nvSpPr>
          <p:cNvPr id="2053" name="TextBox 6"/>
          <p:cNvSpPr txBox="1">
            <a:spLocks noChangeArrowheads="1"/>
          </p:cNvSpPr>
          <p:nvPr/>
        </p:nvSpPr>
        <p:spPr bwMode="auto">
          <a:xfrm>
            <a:off x="4860032" y="1556792"/>
            <a:ext cx="3744416" cy="2062103"/>
          </a:xfrm>
          <a:prstGeom prst="rect">
            <a:avLst/>
          </a:prstGeom>
          <a:noFill/>
          <a:ln w="9525">
            <a:noFill/>
            <a:miter lim="800000"/>
            <a:headEnd/>
            <a:tailEnd/>
          </a:ln>
        </p:spPr>
        <p:txBody>
          <a:bodyPr wrap="square">
            <a:spAutoFit/>
          </a:bodyPr>
          <a:lstStyle/>
          <a:p>
            <a:pPr algn="ctr"/>
            <a:r>
              <a:rPr lang="ru-RU" sz="3200" b="1" dirty="0">
                <a:solidFill>
                  <a:srgbClr val="00B050"/>
                </a:solidFill>
                <a:latin typeface="Constantia" pitchFamily="18" charset="0"/>
              </a:rPr>
              <a:t>2 КЛАСС</a:t>
            </a:r>
          </a:p>
          <a:p>
            <a:pPr algn="ctr"/>
            <a:r>
              <a:rPr lang="ru-RU" sz="3200" b="1" dirty="0">
                <a:solidFill>
                  <a:srgbClr val="00B050"/>
                </a:solidFill>
                <a:latin typeface="Constantia" pitchFamily="18" charset="0"/>
              </a:rPr>
              <a:t>по учебнику </a:t>
            </a:r>
            <a:endParaRPr lang="ru-RU" sz="3200" b="1" dirty="0" smtClean="0">
              <a:solidFill>
                <a:srgbClr val="00B050"/>
              </a:solidFill>
              <a:latin typeface="Constantia" pitchFamily="18" charset="0"/>
            </a:endParaRPr>
          </a:p>
          <a:p>
            <a:pPr algn="ctr"/>
            <a:r>
              <a:rPr lang="ru-RU" sz="3200" b="1" dirty="0" smtClean="0">
                <a:solidFill>
                  <a:srgbClr val="00B050"/>
                </a:solidFill>
                <a:latin typeface="Constantia" pitchFamily="18" charset="0"/>
              </a:rPr>
              <a:t>Н.Я</a:t>
            </a:r>
            <a:r>
              <a:rPr lang="ru-RU" sz="3200" b="1" dirty="0">
                <a:solidFill>
                  <a:srgbClr val="00B050"/>
                </a:solidFill>
                <a:latin typeface="Constantia" pitchFamily="18" charset="0"/>
              </a:rPr>
              <a:t>. Дмитриева</a:t>
            </a:r>
          </a:p>
          <a:p>
            <a:pPr algn="ctr"/>
            <a:r>
              <a:rPr lang="ru-RU" sz="3200" b="1" dirty="0" smtClean="0">
                <a:solidFill>
                  <a:srgbClr val="00B050"/>
                </a:solidFill>
                <a:latin typeface="Constantia" pitchFamily="18" charset="0"/>
              </a:rPr>
              <a:t> </a:t>
            </a:r>
            <a:r>
              <a:rPr lang="ru-RU" sz="3200" b="1" dirty="0">
                <a:solidFill>
                  <a:srgbClr val="00B050"/>
                </a:solidFill>
                <a:latin typeface="Constantia" pitchFamily="18" charset="0"/>
              </a:rPr>
              <a:t>А.Н.Казакова</a:t>
            </a:r>
          </a:p>
        </p:txBody>
      </p:sp>
      <p:pic>
        <p:nvPicPr>
          <p:cNvPr id="2056" name="Picture 8">
            <a:hlinkClick r:id="" action="ppaction://media"/>
          </p:cNvPr>
          <p:cNvPicPr>
            <a:picLocks noRot="1" noChangeAspect="1" noChangeArrowheads="1"/>
          </p:cNvPicPr>
          <p:nvPr>
            <a:wavAudioFile r:embed="rId1" name="Записанный звук"/>
          </p:nvPr>
        </p:nvPicPr>
        <p:blipFill>
          <a:blip r:embed="rId5" cstate="print"/>
          <a:srcRect/>
          <a:stretch>
            <a:fillRect/>
          </a:stretch>
        </p:blipFill>
        <p:spPr bwMode="auto">
          <a:xfrm>
            <a:off x="9396413" y="4365625"/>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693" fill="hold"/>
                                        <p:tgtEl>
                                          <p:spTgt spid="20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05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714625" y="274638"/>
            <a:ext cx="5972175" cy="939800"/>
          </a:xfrm>
        </p:spPr>
        <p:txBody>
          <a:bodyPr/>
          <a:lstStyle/>
          <a:p>
            <a:pPr eaLnBrk="1" hangingPunct="1"/>
            <a:r>
              <a:rPr lang="ru-RU" b="1" smtClean="0">
                <a:solidFill>
                  <a:srgbClr val="0033CC"/>
                </a:solidFill>
                <a:latin typeface="Times New Roman" pitchFamily="18" charset="0"/>
              </a:rPr>
              <a:t>Проверь себя</a:t>
            </a:r>
          </a:p>
        </p:txBody>
      </p:sp>
      <p:sp>
        <p:nvSpPr>
          <p:cNvPr id="11267" name="Rectangle 3"/>
          <p:cNvSpPr>
            <a:spLocks noGrp="1" noChangeArrowheads="1"/>
          </p:cNvSpPr>
          <p:nvPr>
            <p:ph type="body" idx="1"/>
          </p:nvPr>
        </p:nvSpPr>
        <p:spPr>
          <a:xfrm>
            <a:off x="1285875" y="1214438"/>
            <a:ext cx="7400925" cy="4911725"/>
          </a:xfrm>
        </p:spPr>
        <p:txBody>
          <a:bodyPr/>
          <a:lstStyle/>
          <a:p>
            <a:pPr eaLnBrk="1" hangingPunct="1">
              <a:lnSpc>
                <a:spcPct val="90000"/>
              </a:lnSpc>
              <a:buFontTx/>
              <a:buNone/>
            </a:pPr>
            <a:r>
              <a:rPr lang="ru-RU" sz="4000" b="1" smtClean="0">
                <a:latin typeface="Times New Roman" pitchFamily="18" charset="0"/>
              </a:rPr>
              <a:t>1. </a:t>
            </a:r>
            <a:r>
              <a:rPr lang="ru-RU" sz="4000" b="1" smtClean="0">
                <a:solidFill>
                  <a:srgbClr val="FF0000"/>
                </a:solidFill>
                <a:latin typeface="Times New Roman" pitchFamily="18" charset="0"/>
              </a:rPr>
              <a:t>3</a:t>
            </a:r>
          </a:p>
          <a:p>
            <a:pPr eaLnBrk="1" hangingPunct="1">
              <a:lnSpc>
                <a:spcPct val="90000"/>
              </a:lnSpc>
              <a:buFontTx/>
              <a:buNone/>
            </a:pPr>
            <a:r>
              <a:rPr lang="ru-RU" sz="4000" b="1" smtClean="0">
                <a:latin typeface="Times New Roman" pitchFamily="18" charset="0"/>
              </a:rPr>
              <a:t>2. </a:t>
            </a:r>
            <a:r>
              <a:rPr lang="ru-RU" sz="4000" b="1" smtClean="0">
                <a:solidFill>
                  <a:srgbClr val="FF0000"/>
                </a:solidFill>
                <a:latin typeface="Times New Roman" pitchFamily="18" charset="0"/>
              </a:rPr>
              <a:t>2</a:t>
            </a:r>
          </a:p>
          <a:p>
            <a:pPr eaLnBrk="1" hangingPunct="1">
              <a:lnSpc>
                <a:spcPct val="90000"/>
              </a:lnSpc>
              <a:buFontTx/>
              <a:buNone/>
            </a:pPr>
            <a:r>
              <a:rPr lang="ru-RU" sz="4000" b="1" smtClean="0">
                <a:latin typeface="Times New Roman" pitchFamily="18" charset="0"/>
              </a:rPr>
              <a:t>3. </a:t>
            </a:r>
            <a:r>
              <a:rPr lang="ru-RU" sz="4000" b="1" smtClean="0">
                <a:solidFill>
                  <a:srgbClr val="FF0000"/>
                </a:solidFill>
                <a:latin typeface="Times New Roman" pitchFamily="18" charset="0"/>
              </a:rPr>
              <a:t>1</a:t>
            </a:r>
          </a:p>
          <a:p>
            <a:pPr eaLnBrk="1" hangingPunct="1">
              <a:lnSpc>
                <a:spcPct val="90000"/>
              </a:lnSpc>
              <a:buFontTx/>
              <a:buNone/>
            </a:pPr>
            <a:r>
              <a:rPr lang="ru-RU" sz="4000" b="1" smtClean="0">
                <a:latin typeface="Times New Roman" pitchFamily="18" charset="0"/>
              </a:rPr>
              <a:t>4. </a:t>
            </a:r>
            <a:r>
              <a:rPr lang="ru-RU" sz="4000" b="1" smtClean="0">
                <a:solidFill>
                  <a:srgbClr val="FF0000"/>
                </a:solidFill>
                <a:latin typeface="Times New Roman" pitchFamily="18" charset="0"/>
              </a:rPr>
              <a:t>2</a:t>
            </a:r>
          </a:p>
          <a:p>
            <a:pPr eaLnBrk="1" hangingPunct="1">
              <a:lnSpc>
                <a:spcPct val="90000"/>
              </a:lnSpc>
              <a:buFontTx/>
              <a:buNone/>
            </a:pPr>
            <a:r>
              <a:rPr lang="ru-RU" sz="4000" b="1" smtClean="0">
                <a:latin typeface="Times New Roman" pitchFamily="18" charset="0"/>
              </a:rPr>
              <a:t>5. </a:t>
            </a:r>
            <a:r>
              <a:rPr lang="ru-RU" sz="4000" b="1" smtClean="0">
                <a:solidFill>
                  <a:srgbClr val="FF0000"/>
                </a:solidFill>
                <a:latin typeface="Times New Roman" pitchFamily="18" charset="0"/>
              </a:rPr>
              <a:t>1</a:t>
            </a:r>
          </a:p>
          <a:p>
            <a:pPr eaLnBrk="1" hangingPunct="1">
              <a:lnSpc>
                <a:spcPct val="90000"/>
              </a:lnSpc>
              <a:buFontTx/>
              <a:buNone/>
            </a:pPr>
            <a:r>
              <a:rPr lang="ru-RU" sz="4000" b="1" smtClean="0">
                <a:latin typeface="Times New Roman" pitchFamily="18" charset="0"/>
              </a:rPr>
              <a:t>6. </a:t>
            </a:r>
            <a:r>
              <a:rPr lang="ru-RU" sz="4000" b="1" smtClean="0">
                <a:solidFill>
                  <a:srgbClr val="FF0000"/>
                </a:solidFill>
                <a:latin typeface="Times New Roman" pitchFamily="18" charset="0"/>
              </a:rPr>
              <a:t>2</a:t>
            </a:r>
          </a:p>
          <a:p>
            <a:pPr eaLnBrk="1" hangingPunct="1">
              <a:lnSpc>
                <a:spcPct val="90000"/>
              </a:lnSpc>
              <a:buFontTx/>
              <a:buNone/>
            </a:pPr>
            <a:r>
              <a:rPr lang="ru-RU" sz="4000" b="1" smtClean="0">
                <a:latin typeface="Times New Roman" pitchFamily="18" charset="0"/>
              </a:rPr>
              <a:t>7. </a:t>
            </a:r>
            <a:r>
              <a:rPr lang="ru-RU" sz="4000" b="1" smtClean="0">
                <a:solidFill>
                  <a:srgbClr val="FF0000"/>
                </a:solidFill>
                <a:latin typeface="Times New Roman" pitchFamily="18" charset="0"/>
              </a:rPr>
              <a:t>1</a:t>
            </a:r>
          </a:p>
          <a:p>
            <a:pPr eaLnBrk="1" hangingPunct="1">
              <a:lnSpc>
                <a:spcPct val="90000"/>
              </a:lnSpc>
              <a:buFontTx/>
              <a:buNone/>
            </a:pPr>
            <a:r>
              <a:rPr lang="ru-RU" sz="4000" b="1" smtClean="0">
                <a:latin typeface="Times New Roman" pitchFamily="18" charset="0"/>
              </a:rPr>
              <a:t>8. </a:t>
            </a:r>
            <a:r>
              <a:rPr lang="ru-RU" sz="4000" b="1" smtClean="0">
                <a:solidFill>
                  <a:srgbClr val="FF0000"/>
                </a:solidFill>
                <a:latin typeface="Times New Roman" pitchFamily="18" charset="0"/>
              </a:rPr>
              <a:t>2</a:t>
            </a:r>
          </a:p>
        </p:txBody>
      </p:sp>
      <p:pic>
        <p:nvPicPr>
          <p:cNvPr id="11268" name="Picture 2" descr="D:\Загрузки с Интернета\c4a1ad95ad54.png"/>
          <p:cNvPicPr>
            <a:picLocks noChangeAspect="1" noChangeArrowheads="1"/>
          </p:cNvPicPr>
          <p:nvPr/>
        </p:nvPicPr>
        <p:blipFill>
          <a:blip r:embed="rId2" cstate="print"/>
          <a:srcRect/>
          <a:stretch>
            <a:fillRect/>
          </a:stretch>
        </p:blipFill>
        <p:spPr bwMode="auto">
          <a:xfrm>
            <a:off x="2568575" y="2143125"/>
            <a:ext cx="6575425"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eaLnBrk="1" hangingPunct="1"/>
            <a:r>
              <a:rPr lang="ru-RU" b="1" smtClean="0">
                <a:solidFill>
                  <a:srgbClr val="002060"/>
                </a:solidFill>
              </a:rPr>
              <a:t>Выбери верное утверждение</a:t>
            </a:r>
          </a:p>
        </p:txBody>
      </p:sp>
      <p:sp>
        <p:nvSpPr>
          <p:cNvPr id="3075" name="Содержимое 2"/>
          <p:cNvSpPr>
            <a:spLocks noGrp="1"/>
          </p:cNvSpPr>
          <p:nvPr>
            <p:ph idx="1"/>
          </p:nvPr>
        </p:nvSpPr>
        <p:spPr/>
        <p:txBody>
          <a:bodyPr/>
          <a:lstStyle/>
          <a:p>
            <a:pPr marL="514350" indent="-514350" eaLnBrk="1" hangingPunct="1">
              <a:spcBef>
                <a:spcPct val="0"/>
              </a:spcBef>
              <a:buFont typeface="Arial" charset="0"/>
              <a:buAutoNum type="arabicPeriod"/>
            </a:pPr>
            <a:r>
              <a:rPr lang="ru-RU" sz="3600" b="1" smtClean="0"/>
              <a:t>Солнце всходит на юге, а заходит на севере.</a:t>
            </a:r>
          </a:p>
          <a:p>
            <a:pPr marL="514350" indent="-514350" eaLnBrk="1" hangingPunct="1">
              <a:spcBef>
                <a:spcPct val="0"/>
              </a:spcBef>
              <a:buFont typeface="Arial" charset="0"/>
              <a:buNone/>
            </a:pPr>
            <a:r>
              <a:rPr lang="ru-RU" sz="3600" b="1" smtClean="0"/>
              <a:t>2. Солнце всходит на западе, а заходит на востоке.</a:t>
            </a:r>
          </a:p>
          <a:p>
            <a:pPr marL="514350" indent="-514350" eaLnBrk="1" hangingPunct="1">
              <a:spcBef>
                <a:spcPct val="0"/>
              </a:spcBef>
              <a:buFont typeface="Arial" charset="0"/>
              <a:buNone/>
            </a:pPr>
            <a:r>
              <a:rPr lang="ru-RU" sz="3600" b="1" smtClean="0"/>
              <a:t>3. Солнце всходит на востоке, а заходит на западе.</a:t>
            </a:r>
          </a:p>
        </p:txBody>
      </p:sp>
      <p:pic>
        <p:nvPicPr>
          <p:cNvPr id="3076" name="Picture 2" descr="D:\Загрузки с Интернета\солнце.jpg"/>
          <p:cNvPicPr>
            <a:picLocks noChangeAspect="1" noChangeArrowheads="1"/>
          </p:cNvPicPr>
          <p:nvPr/>
        </p:nvPicPr>
        <p:blipFill>
          <a:blip r:embed="rId4" cstate="print"/>
          <a:srcRect/>
          <a:stretch>
            <a:fillRect/>
          </a:stretch>
        </p:blipFill>
        <p:spPr bwMode="auto">
          <a:xfrm>
            <a:off x="428596" y="1214422"/>
            <a:ext cx="8086516" cy="5286388"/>
          </a:xfrm>
          <a:prstGeom prst="rect">
            <a:avLst/>
          </a:prstGeom>
          <a:ln>
            <a:noFill/>
          </a:ln>
          <a:effectLst>
            <a:softEdge rad="112500"/>
          </a:effectLst>
        </p:spPr>
      </p:pic>
      <p:pic>
        <p:nvPicPr>
          <p:cNvPr id="3078" name="Picture 6">
            <a:hlinkClick r:id="" action="ppaction://media"/>
          </p:cNvPr>
          <p:cNvPicPr>
            <a:picLocks noRot="1" noChangeAspect="1" noChangeArrowheads="1"/>
          </p:cNvPicPr>
          <p:nvPr>
            <a:wavAudioFile r:embed="rId1" name="Записанный звук"/>
          </p:nvPr>
        </p:nvPicPr>
        <p:blipFill>
          <a:blip r:embed="rId5" cstate="print"/>
          <a:srcRect/>
          <a:stretch>
            <a:fillRect/>
          </a:stretch>
        </p:blipFill>
        <p:spPr bwMode="auto">
          <a:xfrm>
            <a:off x="9396413" y="3357563"/>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762" fill="hold"/>
                                        <p:tgtEl>
                                          <p:spTgt spid="3078"/>
                                        </p:tgtEl>
                                      </p:cBhvr>
                                    </p:cmd>
                                  </p:childTnLst>
                                </p:cTn>
                              </p:par>
                              <p:par>
                                <p:cTn id="7" presetID="55" presetClass="exit" presetSubtype="0" fill="hold" nodeType="withEffect">
                                  <p:stCondLst>
                                    <p:cond delay="25000"/>
                                  </p:stCondLst>
                                  <p:childTnLst>
                                    <p:anim calcmode="lin" valueType="num">
                                      <p:cBhvr>
                                        <p:cTn id="8" dur="2000"/>
                                        <p:tgtEl>
                                          <p:spTgt spid="3076"/>
                                        </p:tgtEl>
                                        <p:attrNameLst>
                                          <p:attrName>ppt_w</p:attrName>
                                        </p:attrNameLst>
                                      </p:cBhvr>
                                      <p:tavLst>
                                        <p:tav tm="0">
                                          <p:val>
                                            <p:strVal val="ppt_w"/>
                                          </p:val>
                                        </p:tav>
                                        <p:tav tm="100000">
                                          <p:val>
                                            <p:strVal val="ppt_w*0.70"/>
                                          </p:val>
                                        </p:tav>
                                      </p:tavLst>
                                    </p:anim>
                                    <p:anim calcmode="lin" valueType="num">
                                      <p:cBhvr>
                                        <p:cTn id="9" dur="2000"/>
                                        <p:tgtEl>
                                          <p:spTgt spid="3076"/>
                                        </p:tgtEl>
                                        <p:attrNameLst>
                                          <p:attrName>ppt_h</p:attrName>
                                        </p:attrNameLst>
                                      </p:cBhvr>
                                      <p:tavLst>
                                        <p:tav tm="0">
                                          <p:val>
                                            <p:strVal val="ppt_h"/>
                                          </p:val>
                                        </p:tav>
                                        <p:tav tm="100000">
                                          <p:val>
                                            <p:strVal val="ppt_h"/>
                                          </p:val>
                                        </p:tav>
                                      </p:tavLst>
                                    </p:anim>
                                    <p:animEffect transition="out" filter="fade">
                                      <p:cBhvr>
                                        <p:cTn id="10" dur="2000"/>
                                        <p:tgtEl>
                                          <p:spTgt spid="3076"/>
                                        </p:tgtEl>
                                      </p:cBhvr>
                                    </p:animEffect>
                                    <p:set>
                                      <p:cBhvr>
                                        <p:cTn id="11" dur="1" fill="hold">
                                          <p:stCondLst>
                                            <p:cond delay="1999"/>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307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pPr eaLnBrk="1" hangingPunct="1"/>
            <a:r>
              <a:rPr lang="ru-RU" b="1" smtClean="0">
                <a:solidFill>
                  <a:srgbClr val="002060"/>
                </a:solidFill>
              </a:rPr>
              <a:t>Части света - это</a:t>
            </a:r>
          </a:p>
        </p:txBody>
      </p:sp>
      <p:sp>
        <p:nvSpPr>
          <p:cNvPr id="4099" name="Содержимое 2"/>
          <p:cNvSpPr>
            <a:spLocks noGrp="1"/>
          </p:cNvSpPr>
          <p:nvPr>
            <p:ph idx="1"/>
          </p:nvPr>
        </p:nvSpPr>
        <p:spPr/>
        <p:txBody>
          <a:bodyPr/>
          <a:lstStyle/>
          <a:p>
            <a:pPr eaLnBrk="1" hangingPunct="1">
              <a:spcBef>
                <a:spcPct val="0"/>
              </a:spcBef>
              <a:buFont typeface="Arial" charset="0"/>
              <a:buNone/>
            </a:pPr>
            <a:r>
              <a:rPr lang="ru-RU" sz="3600" b="1" smtClean="0"/>
              <a:t>1. — это материки.</a:t>
            </a:r>
          </a:p>
          <a:p>
            <a:pPr eaLnBrk="1" hangingPunct="1">
              <a:spcBef>
                <a:spcPct val="0"/>
              </a:spcBef>
              <a:buFont typeface="Arial" charset="0"/>
              <a:buNone/>
            </a:pPr>
            <a:r>
              <a:rPr lang="ru-RU" sz="3600" b="1" smtClean="0"/>
              <a:t>2. — регионы суши, включающие материки или их крупные части вместе с близлежащими островами.</a:t>
            </a:r>
          </a:p>
          <a:p>
            <a:pPr eaLnBrk="1" hangingPunct="1">
              <a:spcBef>
                <a:spcPct val="0"/>
              </a:spcBef>
              <a:buFont typeface="Arial" charset="0"/>
              <a:buNone/>
            </a:pPr>
            <a:r>
              <a:rPr lang="ru-RU" sz="3600" b="1" smtClean="0"/>
              <a:t>3. — это север, юг, запад, восток.</a:t>
            </a:r>
          </a:p>
        </p:txBody>
      </p:sp>
      <p:pic>
        <p:nvPicPr>
          <p:cNvPr id="4100" name="Picture 2" descr="D:\Загрузки с Интернета\части света.jpg"/>
          <p:cNvPicPr>
            <a:picLocks noChangeAspect="1" noChangeArrowheads="1"/>
          </p:cNvPicPr>
          <p:nvPr/>
        </p:nvPicPr>
        <p:blipFill>
          <a:blip r:embed="rId3" cstate="print"/>
          <a:srcRect/>
          <a:stretch>
            <a:fillRect/>
          </a:stretch>
        </p:blipFill>
        <p:spPr bwMode="auto">
          <a:xfrm>
            <a:off x="428596" y="1139954"/>
            <a:ext cx="8143933" cy="53608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xit" presetSubtype="0" fill="hold" nodeType="withEffect">
                                  <p:stCondLst>
                                    <p:cond delay="4000"/>
                                  </p:stCondLst>
                                  <p:childTnLst>
                                    <p:anim calcmode="lin" valueType="num">
                                      <p:cBhvr>
                                        <p:cTn id="6" dur="2000"/>
                                        <p:tgtEl>
                                          <p:spTgt spid="4100"/>
                                        </p:tgtEl>
                                        <p:attrNameLst>
                                          <p:attrName>ppt_w</p:attrName>
                                        </p:attrNameLst>
                                      </p:cBhvr>
                                      <p:tavLst>
                                        <p:tav tm="0">
                                          <p:val>
                                            <p:strVal val="ppt_w"/>
                                          </p:val>
                                        </p:tav>
                                        <p:tav tm="100000">
                                          <p:val>
                                            <p:strVal val="ppt_w*0.70"/>
                                          </p:val>
                                        </p:tav>
                                      </p:tavLst>
                                    </p:anim>
                                    <p:anim calcmode="lin" valueType="num">
                                      <p:cBhvr>
                                        <p:cTn id="7" dur="2000"/>
                                        <p:tgtEl>
                                          <p:spTgt spid="4100"/>
                                        </p:tgtEl>
                                        <p:attrNameLst>
                                          <p:attrName>ppt_h</p:attrName>
                                        </p:attrNameLst>
                                      </p:cBhvr>
                                      <p:tavLst>
                                        <p:tav tm="0">
                                          <p:val>
                                            <p:strVal val="ppt_h"/>
                                          </p:val>
                                        </p:tav>
                                        <p:tav tm="100000">
                                          <p:val>
                                            <p:strVal val="ppt_h"/>
                                          </p:val>
                                        </p:tav>
                                      </p:tavLst>
                                    </p:anim>
                                    <p:animEffect transition="out" filter="fade">
                                      <p:cBhvr>
                                        <p:cTn id="8" dur="2000"/>
                                        <p:tgtEl>
                                          <p:spTgt spid="4100"/>
                                        </p:tgtEl>
                                      </p:cBhvr>
                                    </p:animEffect>
                                    <p:set>
                                      <p:cBhvr>
                                        <p:cTn id="9" dur="1" fill="hold">
                                          <p:stCondLst>
                                            <p:cond delay="1999"/>
                                          </p:stCondLst>
                                        </p:cTn>
                                        <p:tgtEl>
                                          <p:spTgt spid="4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p:txBody>
          <a:bodyPr/>
          <a:lstStyle/>
          <a:p>
            <a:pPr eaLnBrk="1" hangingPunct="1"/>
            <a:r>
              <a:rPr lang="ru-RU" b="1" smtClean="0">
                <a:solidFill>
                  <a:srgbClr val="002060"/>
                </a:solidFill>
              </a:rPr>
              <a:t>Стороны света - это</a:t>
            </a:r>
          </a:p>
        </p:txBody>
      </p:sp>
      <p:sp>
        <p:nvSpPr>
          <p:cNvPr id="5123" name="Содержимое 2"/>
          <p:cNvSpPr>
            <a:spLocks noGrp="1"/>
          </p:cNvSpPr>
          <p:nvPr>
            <p:ph idx="1"/>
          </p:nvPr>
        </p:nvSpPr>
        <p:spPr/>
        <p:txBody>
          <a:bodyPr/>
          <a:lstStyle/>
          <a:p>
            <a:pPr eaLnBrk="1" hangingPunct="1">
              <a:spcBef>
                <a:spcPct val="0"/>
              </a:spcBef>
              <a:buFont typeface="Arial" charset="0"/>
              <a:buNone/>
            </a:pPr>
            <a:r>
              <a:rPr lang="ru-RU" b="1" smtClean="0"/>
              <a:t>1.</a:t>
            </a:r>
            <a:r>
              <a:rPr lang="ru-RU" smtClean="0"/>
              <a:t> </a:t>
            </a:r>
            <a:r>
              <a:rPr lang="ru-RU" sz="3600" b="1" smtClean="0"/>
              <a:t>— четыре основных направления (север, юг, запад, восток).</a:t>
            </a:r>
          </a:p>
          <a:p>
            <a:pPr eaLnBrk="1" hangingPunct="1">
              <a:spcBef>
                <a:spcPct val="0"/>
              </a:spcBef>
              <a:buFont typeface="Arial" charset="0"/>
              <a:buNone/>
            </a:pPr>
            <a:r>
              <a:rPr lang="ru-RU" sz="3600" b="1" smtClean="0"/>
              <a:t>2. — направление движения.</a:t>
            </a:r>
          </a:p>
          <a:p>
            <a:pPr eaLnBrk="1" hangingPunct="1">
              <a:spcBef>
                <a:spcPct val="0"/>
              </a:spcBef>
              <a:buFont typeface="Arial" charset="0"/>
              <a:buNone/>
            </a:pPr>
            <a:r>
              <a:rPr lang="ru-RU" sz="3600" b="1" smtClean="0"/>
              <a:t>3. — направление движения вперёд или назад.</a:t>
            </a:r>
          </a:p>
        </p:txBody>
      </p:sp>
      <p:pic>
        <p:nvPicPr>
          <p:cNvPr id="5124" name="Picture 2" descr="D:\Загрузки с Интернета\стороны света.jpg"/>
          <p:cNvPicPr>
            <a:picLocks noChangeAspect="1" noChangeArrowheads="1"/>
          </p:cNvPicPr>
          <p:nvPr/>
        </p:nvPicPr>
        <p:blipFill>
          <a:blip r:embed="rId4" cstate="print"/>
          <a:srcRect/>
          <a:stretch>
            <a:fillRect/>
          </a:stretch>
        </p:blipFill>
        <p:spPr bwMode="auto">
          <a:xfrm>
            <a:off x="1857356" y="1366228"/>
            <a:ext cx="5429288" cy="5089956"/>
          </a:xfrm>
          <a:prstGeom prst="rect">
            <a:avLst/>
          </a:prstGeom>
          <a:ln>
            <a:noFill/>
          </a:ln>
          <a:effectLst>
            <a:softEdge rad="112500"/>
          </a:effectLst>
        </p:spPr>
      </p:pic>
      <p:pic>
        <p:nvPicPr>
          <p:cNvPr id="5126" name="Picture 6">
            <a:hlinkClick r:id="" action="ppaction://media"/>
          </p:cNvPr>
          <p:cNvPicPr>
            <a:picLocks noRot="1" noChangeAspect="1" noChangeArrowheads="1"/>
          </p:cNvPicPr>
          <p:nvPr>
            <a:wavAudioFile r:embed="rId1" name="Записанный звук"/>
          </p:nvPr>
        </p:nvPicPr>
        <p:blipFill>
          <a:blip r:embed="rId5" cstate="print"/>
          <a:srcRect/>
          <a:stretch>
            <a:fillRect/>
          </a:stretch>
        </p:blipFill>
        <p:spPr bwMode="auto">
          <a:xfrm>
            <a:off x="9467850" y="3716338"/>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907" fill="hold"/>
                                        <p:tgtEl>
                                          <p:spTgt spid="5126"/>
                                        </p:tgtEl>
                                      </p:cBhvr>
                                    </p:cmd>
                                  </p:childTnLst>
                                </p:cTn>
                              </p:par>
                              <p:par>
                                <p:cTn id="7" presetID="55" presetClass="exit" presetSubtype="0" fill="hold" nodeType="withEffect">
                                  <p:stCondLst>
                                    <p:cond delay="27000"/>
                                  </p:stCondLst>
                                  <p:childTnLst>
                                    <p:anim calcmode="lin" valueType="num">
                                      <p:cBhvr>
                                        <p:cTn id="8" dur="2000"/>
                                        <p:tgtEl>
                                          <p:spTgt spid="5124"/>
                                        </p:tgtEl>
                                        <p:attrNameLst>
                                          <p:attrName>ppt_w</p:attrName>
                                        </p:attrNameLst>
                                      </p:cBhvr>
                                      <p:tavLst>
                                        <p:tav tm="0">
                                          <p:val>
                                            <p:strVal val="ppt_w"/>
                                          </p:val>
                                        </p:tav>
                                        <p:tav tm="100000">
                                          <p:val>
                                            <p:strVal val="ppt_w*0.70"/>
                                          </p:val>
                                        </p:tav>
                                      </p:tavLst>
                                    </p:anim>
                                    <p:anim calcmode="lin" valueType="num">
                                      <p:cBhvr>
                                        <p:cTn id="9" dur="2000"/>
                                        <p:tgtEl>
                                          <p:spTgt spid="5124"/>
                                        </p:tgtEl>
                                        <p:attrNameLst>
                                          <p:attrName>ppt_h</p:attrName>
                                        </p:attrNameLst>
                                      </p:cBhvr>
                                      <p:tavLst>
                                        <p:tav tm="0">
                                          <p:val>
                                            <p:strVal val="ppt_h"/>
                                          </p:val>
                                        </p:tav>
                                        <p:tav tm="100000">
                                          <p:val>
                                            <p:strVal val="ppt_h"/>
                                          </p:val>
                                        </p:tav>
                                      </p:tavLst>
                                    </p:anim>
                                    <p:animEffect transition="out" filter="fade">
                                      <p:cBhvr>
                                        <p:cTn id="10" dur="2000"/>
                                        <p:tgtEl>
                                          <p:spTgt spid="5124"/>
                                        </p:tgtEl>
                                      </p:cBhvr>
                                    </p:animEffect>
                                    <p:set>
                                      <p:cBhvr>
                                        <p:cTn id="11" dur="1" fill="hold">
                                          <p:stCondLst>
                                            <p:cond delay="1999"/>
                                          </p:stCondLst>
                                        </p:cTn>
                                        <p:tgtEl>
                                          <p:spTgt spid="5124"/>
                                        </p:tgtEl>
                                        <p:attrNameLst>
                                          <p:attrName>style.visibility</p:attrName>
                                        </p:attrNameLst>
                                      </p:cBhvr>
                                      <p:to>
                                        <p:strVal val="hidden"/>
                                      </p:to>
                                    </p:set>
                                  </p:childTnLst>
                                </p:cTn>
                              </p:par>
                            </p:childTnLst>
                          </p:cTn>
                        </p:par>
                        <p:par>
                          <p:cTn id="12" fill="hold">
                            <p:stCondLst>
                              <p:cond delay="29000"/>
                            </p:stCondLst>
                            <p:childTnLst>
                              <p:par>
                                <p:cTn id="13" presetID="10" presetClass="entr" presetSubtype="0" fill="hold" nodeType="afterEffect">
                                  <p:stCondLst>
                                    <p:cond delay="0"/>
                                  </p:stCondLst>
                                  <p:childTnLst>
                                    <p:set>
                                      <p:cBhvr>
                                        <p:cTn id="14" dur="1" fill="hold">
                                          <p:stCondLst>
                                            <p:cond delay="0"/>
                                          </p:stCondLst>
                                        </p:cTn>
                                        <p:tgtEl>
                                          <p:spTgt spid="5123">
                                            <p:txEl>
                                              <p:pRg st="0" end="0"/>
                                            </p:txEl>
                                          </p:spTgt>
                                        </p:tgtEl>
                                        <p:attrNameLst>
                                          <p:attrName>style.visibility</p:attrName>
                                        </p:attrNameLst>
                                      </p:cBhvr>
                                      <p:to>
                                        <p:strVal val="visible"/>
                                      </p:to>
                                    </p:set>
                                    <p:animEffect transition="in" filter="fade">
                                      <p:cBhvr>
                                        <p:cTn id="15" dur="2000"/>
                                        <p:tgtEl>
                                          <p:spTgt spid="5123">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123">
                                            <p:txEl>
                                              <p:pRg st="1" end="1"/>
                                            </p:txEl>
                                          </p:spTgt>
                                        </p:tgtEl>
                                        <p:attrNameLst>
                                          <p:attrName>style.visibility</p:attrName>
                                        </p:attrNameLst>
                                      </p:cBhvr>
                                      <p:to>
                                        <p:strVal val="visible"/>
                                      </p:to>
                                    </p:set>
                                    <p:animEffect transition="in" filter="fade">
                                      <p:cBhvr>
                                        <p:cTn id="18" dur="2000"/>
                                        <p:tgtEl>
                                          <p:spTgt spid="512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123">
                                            <p:txEl>
                                              <p:pRg st="2" end="2"/>
                                            </p:txEl>
                                          </p:spTgt>
                                        </p:tgtEl>
                                        <p:attrNameLst>
                                          <p:attrName>style.visibility</p:attrName>
                                        </p:attrNameLst>
                                      </p:cBhvr>
                                      <p:to>
                                        <p:strVal val="visible"/>
                                      </p:to>
                                    </p:set>
                                    <p:animEffect transition="in" filter="fade">
                                      <p:cBhvr>
                                        <p:cTn id="21" dur="20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512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3"/>
          <p:cNvSpPr>
            <a:spLocks noGrp="1"/>
          </p:cNvSpPr>
          <p:nvPr>
            <p:ph type="title"/>
          </p:nvPr>
        </p:nvSpPr>
        <p:spPr/>
        <p:txBody>
          <a:bodyPr/>
          <a:lstStyle/>
          <a:p>
            <a:pPr eaLnBrk="1" hangingPunct="1"/>
            <a:r>
              <a:rPr lang="ru-RU" b="1" smtClean="0">
                <a:solidFill>
                  <a:srgbClr val="002060"/>
                </a:solidFill>
              </a:rPr>
              <a:t>Компас – это...</a:t>
            </a:r>
          </a:p>
        </p:txBody>
      </p:sp>
      <p:sp>
        <p:nvSpPr>
          <p:cNvPr id="5" name="Содержимое 4"/>
          <p:cNvSpPr>
            <a:spLocks noGrp="1"/>
          </p:cNvSpPr>
          <p:nvPr>
            <p:ph idx="1"/>
          </p:nvPr>
        </p:nvSpPr>
        <p:spPr/>
        <p:txBody>
          <a:bodyPr rtlCol="0">
            <a:normAutofit/>
          </a:bodyPr>
          <a:lstStyle/>
          <a:p>
            <a:pPr eaLnBrk="1" fontAlgn="auto" hangingPunct="1">
              <a:spcBef>
                <a:spcPts val="0"/>
              </a:spcBef>
              <a:spcAft>
                <a:spcPts val="0"/>
              </a:spcAft>
              <a:buFont typeface="Arial" pitchFamily="34" charset="0"/>
              <a:buNone/>
              <a:defRPr/>
            </a:pPr>
            <a:r>
              <a:rPr lang="ru-RU" sz="3600" b="1" dirty="0" smtClean="0">
                <a:latin typeface="+mj-lt"/>
              </a:rPr>
              <a:t>1. ...прибор, для определения времени.</a:t>
            </a:r>
          </a:p>
          <a:p>
            <a:pPr eaLnBrk="1" fontAlgn="auto" hangingPunct="1">
              <a:spcBef>
                <a:spcPts val="0"/>
              </a:spcBef>
              <a:spcAft>
                <a:spcPts val="0"/>
              </a:spcAft>
              <a:buFont typeface="Arial" pitchFamily="34" charset="0"/>
              <a:buNone/>
              <a:defRPr/>
            </a:pPr>
            <a:r>
              <a:rPr lang="ru-RU" sz="3600" b="1" dirty="0" smtClean="0">
                <a:latin typeface="+mj-lt"/>
              </a:rPr>
              <a:t>2. ... прибор для определения  сторон горизонта.</a:t>
            </a:r>
          </a:p>
          <a:p>
            <a:pPr eaLnBrk="1" fontAlgn="auto" hangingPunct="1">
              <a:spcBef>
                <a:spcPts val="0"/>
              </a:spcBef>
              <a:spcAft>
                <a:spcPts val="0"/>
              </a:spcAft>
              <a:buFont typeface="Arial" pitchFamily="34" charset="0"/>
              <a:buNone/>
              <a:defRPr/>
            </a:pPr>
            <a:r>
              <a:rPr lang="ru-RU" sz="3600" b="1" dirty="0" smtClean="0">
                <a:latin typeface="+mj-lt"/>
              </a:rPr>
              <a:t>3. ...прибор для определения погоды.</a:t>
            </a:r>
          </a:p>
        </p:txBody>
      </p:sp>
      <p:pic>
        <p:nvPicPr>
          <p:cNvPr id="6148" name="Picture 2" descr="D:\Загрузки с Интернета\комп.jpg"/>
          <p:cNvPicPr>
            <a:picLocks noChangeAspect="1" noChangeArrowheads="1"/>
          </p:cNvPicPr>
          <p:nvPr/>
        </p:nvPicPr>
        <p:blipFill>
          <a:blip r:embed="rId4" cstate="print"/>
          <a:srcRect/>
          <a:stretch>
            <a:fillRect/>
          </a:stretch>
        </p:blipFill>
        <p:spPr bwMode="auto">
          <a:xfrm>
            <a:off x="330493" y="1142984"/>
            <a:ext cx="8408239" cy="5292749"/>
          </a:xfrm>
          <a:prstGeom prst="rect">
            <a:avLst/>
          </a:prstGeom>
          <a:ln>
            <a:noFill/>
          </a:ln>
          <a:effectLst>
            <a:softEdge rad="112500"/>
          </a:effectLst>
        </p:spPr>
      </p:pic>
      <p:pic>
        <p:nvPicPr>
          <p:cNvPr id="6150" name="Picture 6">
            <a:hlinkClick r:id="" action="ppaction://media"/>
          </p:cNvPr>
          <p:cNvPicPr>
            <a:picLocks noRot="1" noChangeAspect="1" noChangeArrowheads="1"/>
          </p:cNvPicPr>
          <p:nvPr>
            <a:wavAudioFile r:embed="rId1" name="Записанный звук"/>
          </p:nvPr>
        </p:nvPicPr>
        <p:blipFill>
          <a:blip r:embed="rId5" cstate="print"/>
          <a:srcRect/>
          <a:stretch>
            <a:fillRect/>
          </a:stretch>
        </p:blipFill>
        <p:spPr bwMode="auto">
          <a:xfrm>
            <a:off x="9396413" y="3284538"/>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521" fill="hold"/>
                                        <p:tgtEl>
                                          <p:spTgt spid="6150"/>
                                        </p:tgtEl>
                                      </p:cBhvr>
                                    </p:cmd>
                                  </p:childTnLst>
                                </p:cTn>
                              </p:par>
                              <p:par>
                                <p:cTn id="7" presetID="55" presetClass="exit" presetSubtype="0" fill="hold" nodeType="withEffect">
                                  <p:stCondLst>
                                    <p:cond delay="38000"/>
                                  </p:stCondLst>
                                  <p:childTnLst>
                                    <p:anim calcmode="lin" valueType="num">
                                      <p:cBhvr>
                                        <p:cTn id="8" dur="2000"/>
                                        <p:tgtEl>
                                          <p:spTgt spid="6148"/>
                                        </p:tgtEl>
                                        <p:attrNameLst>
                                          <p:attrName>ppt_w</p:attrName>
                                        </p:attrNameLst>
                                      </p:cBhvr>
                                      <p:tavLst>
                                        <p:tav tm="0">
                                          <p:val>
                                            <p:strVal val="ppt_w"/>
                                          </p:val>
                                        </p:tav>
                                        <p:tav tm="100000">
                                          <p:val>
                                            <p:strVal val="ppt_w*0.70"/>
                                          </p:val>
                                        </p:tav>
                                      </p:tavLst>
                                    </p:anim>
                                    <p:anim calcmode="lin" valueType="num">
                                      <p:cBhvr>
                                        <p:cTn id="9" dur="2000"/>
                                        <p:tgtEl>
                                          <p:spTgt spid="6148"/>
                                        </p:tgtEl>
                                        <p:attrNameLst>
                                          <p:attrName>ppt_h</p:attrName>
                                        </p:attrNameLst>
                                      </p:cBhvr>
                                      <p:tavLst>
                                        <p:tav tm="0">
                                          <p:val>
                                            <p:strVal val="ppt_h"/>
                                          </p:val>
                                        </p:tav>
                                        <p:tav tm="100000">
                                          <p:val>
                                            <p:strVal val="ppt_h"/>
                                          </p:val>
                                        </p:tav>
                                      </p:tavLst>
                                    </p:anim>
                                    <p:animEffect transition="out" filter="fade">
                                      <p:cBhvr>
                                        <p:cTn id="10" dur="2000"/>
                                        <p:tgtEl>
                                          <p:spTgt spid="6148"/>
                                        </p:tgtEl>
                                      </p:cBhvr>
                                    </p:animEffect>
                                    <p:set>
                                      <p:cBhvr>
                                        <p:cTn id="11" dur="1" fill="hold">
                                          <p:stCondLst>
                                            <p:cond delay="1999"/>
                                          </p:stCondLst>
                                        </p:cTn>
                                        <p:tgtEl>
                                          <p:spTgt spid="61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615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Rectangle 10"/>
          <p:cNvSpPr>
            <a:spLocks noGrp="1" noChangeArrowheads="1"/>
          </p:cNvSpPr>
          <p:nvPr>
            <p:ph type="title"/>
          </p:nvPr>
        </p:nvSpPr>
        <p:spPr>
          <a:xfrm>
            <a:off x="457200" y="274638"/>
            <a:ext cx="8229600" cy="582612"/>
          </a:xfrm>
        </p:spPr>
        <p:txBody>
          <a:bodyPr rtlCol="0">
            <a:normAutofit fontScale="90000"/>
          </a:bodyPr>
          <a:lstStyle/>
          <a:p>
            <a:pPr eaLnBrk="1" fontAlgn="auto" hangingPunct="1">
              <a:spcAft>
                <a:spcPts val="0"/>
              </a:spcAft>
              <a:defRPr/>
            </a:pPr>
            <a:r>
              <a:rPr lang="ru-RU" sz="4000" b="1" dirty="0" smtClean="0">
                <a:solidFill>
                  <a:srgbClr val="003399"/>
                </a:solidFill>
                <a:latin typeface="Times New Roman" pitchFamily="18" charset="0"/>
              </a:rPr>
              <a:t>Ориентирование </a:t>
            </a:r>
          </a:p>
        </p:txBody>
      </p:sp>
      <p:sp>
        <p:nvSpPr>
          <p:cNvPr id="7171" name="Содержимое 6"/>
          <p:cNvSpPr>
            <a:spLocks noGrp="1"/>
          </p:cNvSpPr>
          <p:nvPr>
            <p:ph idx="1"/>
          </p:nvPr>
        </p:nvSpPr>
        <p:spPr>
          <a:xfrm>
            <a:off x="2214563" y="2332038"/>
            <a:ext cx="5500687" cy="3097212"/>
          </a:xfrm>
        </p:spPr>
        <p:txBody>
          <a:bodyPr/>
          <a:lstStyle/>
          <a:p>
            <a:pPr marL="514350" indent="-514350" eaLnBrk="1" hangingPunct="1">
              <a:buFont typeface="Arial" charset="0"/>
              <a:buAutoNum type="arabicPeriod"/>
            </a:pPr>
            <a:r>
              <a:rPr lang="ru-RU" sz="4800" b="1" smtClean="0"/>
              <a:t>С юга</a:t>
            </a:r>
          </a:p>
          <a:p>
            <a:pPr marL="514350" indent="-514350" eaLnBrk="1" hangingPunct="1">
              <a:buFont typeface="Arial" charset="0"/>
              <a:buAutoNum type="arabicPeriod"/>
            </a:pPr>
            <a:r>
              <a:rPr lang="ru-RU" sz="4800" b="1" smtClean="0"/>
              <a:t>С севера</a:t>
            </a:r>
          </a:p>
          <a:p>
            <a:pPr marL="514350" indent="-514350" eaLnBrk="1" hangingPunct="1">
              <a:buFont typeface="Arial" charset="0"/>
              <a:buAutoNum type="arabicPeriod"/>
            </a:pPr>
            <a:r>
              <a:rPr lang="ru-RU" sz="4800" b="1" smtClean="0"/>
              <a:t>С востока</a:t>
            </a:r>
          </a:p>
        </p:txBody>
      </p:sp>
      <p:pic>
        <p:nvPicPr>
          <p:cNvPr id="10242" name="Picture 5" descr="j0296216"/>
          <p:cNvPicPr>
            <a:picLocks noChangeAspect="1" noChangeArrowheads="1"/>
          </p:cNvPicPr>
          <p:nvPr/>
        </p:nvPicPr>
        <p:blipFill>
          <a:blip r:embed="rId4" cstate="print"/>
          <a:srcRect/>
          <a:stretch>
            <a:fillRect/>
          </a:stretch>
        </p:blipFill>
        <p:spPr bwMode="auto">
          <a:xfrm>
            <a:off x="4929190" y="2214554"/>
            <a:ext cx="3857652" cy="3571900"/>
          </a:xfrm>
          <a:prstGeom prst="rect">
            <a:avLst/>
          </a:prstGeom>
          <a:ln>
            <a:noFill/>
          </a:ln>
          <a:effectLst>
            <a:softEdge rad="112500"/>
          </a:effectLst>
        </p:spPr>
      </p:pic>
      <p:pic>
        <p:nvPicPr>
          <p:cNvPr id="7173" name="Picture 5" descr="пп"/>
          <p:cNvPicPr>
            <a:picLocks noChangeAspect="1" noChangeArrowheads="1"/>
          </p:cNvPicPr>
          <p:nvPr/>
        </p:nvPicPr>
        <p:blipFill>
          <a:blip r:embed="rId5" cstate="print"/>
          <a:srcRect/>
          <a:stretch>
            <a:fillRect/>
          </a:stretch>
        </p:blipFill>
        <p:spPr bwMode="auto">
          <a:xfrm>
            <a:off x="428596" y="2285992"/>
            <a:ext cx="4214842" cy="3357586"/>
          </a:xfrm>
          <a:prstGeom prst="rect">
            <a:avLst/>
          </a:prstGeom>
          <a:ln>
            <a:noFill/>
          </a:ln>
          <a:effectLst>
            <a:softEdge rad="112500"/>
          </a:effectLst>
        </p:spPr>
      </p:pic>
      <p:sp>
        <p:nvSpPr>
          <p:cNvPr id="7174" name="TextBox 9"/>
          <p:cNvSpPr txBox="1">
            <a:spLocks noChangeArrowheads="1"/>
          </p:cNvSpPr>
          <p:nvPr/>
        </p:nvSpPr>
        <p:spPr bwMode="auto">
          <a:xfrm>
            <a:off x="1500188" y="857250"/>
            <a:ext cx="6057900" cy="1200150"/>
          </a:xfrm>
          <a:prstGeom prst="rect">
            <a:avLst/>
          </a:prstGeom>
          <a:noFill/>
          <a:ln w="9525">
            <a:noFill/>
            <a:miter lim="800000"/>
            <a:headEnd/>
            <a:tailEnd/>
          </a:ln>
        </p:spPr>
        <p:txBody>
          <a:bodyPr wrap="none">
            <a:spAutoFit/>
          </a:bodyPr>
          <a:lstStyle/>
          <a:p>
            <a:pPr algn="ctr"/>
            <a:r>
              <a:rPr lang="ru-RU" sz="3600" b="1" i="1">
                <a:solidFill>
                  <a:srgbClr val="009900"/>
                </a:solidFill>
                <a:latin typeface="Calibri" pitchFamily="34" charset="0"/>
              </a:rPr>
              <a:t>С какой стороны снег тает </a:t>
            </a:r>
          </a:p>
          <a:p>
            <a:pPr algn="ctr"/>
            <a:r>
              <a:rPr lang="ru-RU" sz="3600" b="1" i="1">
                <a:solidFill>
                  <a:srgbClr val="009900"/>
                </a:solidFill>
                <a:latin typeface="Calibri" pitchFamily="34" charset="0"/>
              </a:rPr>
              <a:t>быстрее на рисунках?</a:t>
            </a:r>
          </a:p>
        </p:txBody>
      </p:sp>
      <p:pic>
        <p:nvPicPr>
          <p:cNvPr id="7176" name="Picture 8">
            <a:hlinkClick r:id="" action="ppaction://media"/>
          </p:cNvPr>
          <p:cNvPicPr>
            <a:picLocks noRot="1" noChangeAspect="1" noChangeArrowheads="1"/>
          </p:cNvPicPr>
          <p:nvPr>
            <a:wavAudioFile r:embed="rId1" name="Записанный звук"/>
          </p:nvPr>
        </p:nvPicPr>
        <p:blipFill>
          <a:blip r:embed="rId6" cstate="print"/>
          <a:srcRect/>
          <a:stretch>
            <a:fillRect/>
          </a:stretch>
        </p:blipFill>
        <p:spPr bwMode="auto">
          <a:xfrm>
            <a:off x="9612313" y="3284538"/>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679" fill="hold"/>
                                        <p:tgtEl>
                                          <p:spTgt spid="7176"/>
                                        </p:tgtEl>
                                      </p:cBhvr>
                                    </p:cmd>
                                  </p:childTnLst>
                                </p:cTn>
                              </p:par>
                              <p:par>
                                <p:cTn id="7" presetID="55" presetClass="exit" presetSubtype="0" fill="hold" nodeType="withEffect">
                                  <p:stCondLst>
                                    <p:cond delay="22500"/>
                                  </p:stCondLst>
                                  <p:childTnLst>
                                    <p:anim calcmode="lin" valueType="num">
                                      <p:cBhvr>
                                        <p:cTn id="8" dur="2000"/>
                                        <p:tgtEl>
                                          <p:spTgt spid="7173"/>
                                        </p:tgtEl>
                                        <p:attrNameLst>
                                          <p:attrName>ppt_w</p:attrName>
                                        </p:attrNameLst>
                                      </p:cBhvr>
                                      <p:tavLst>
                                        <p:tav tm="0">
                                          <p:val>
                                            <p:strVal val="ppt_w"/>
                                          </p:val>
                                        </p:tav>
                                        <p:tav tm="100000">
                                          <p:val>
                                            <p:strVal val="ppt_w*0.70"/>
                                          </p:val>
                                        </p:tav>
                                      </p:tavLst>
                                    </p:anim>
                                    <p:anim calcmode="lin" valueType="num">
                                      <p:cBhvr>
                                        <p:cTn id="9" dur="2000"/>
                                        <p:tgtEl>
                                          <p:spTgt spid="7173"/>
                                        </p:tgtEl>
                                        <p:attrNameLst>
                                          <p:attrName>ppt_h</p:attrName>
                                        </p:attrNameLst>
                                      </p:cBhvr>
                                      <p:tavLst>
                                        <p:tav tm="0">
                                          <p:val>
                                            <p:strVal val="ppt_h"/>
                                          </p:val>
                                        </p:tav>
                                        <p:tav tm="100000">
                                          <p:val>
                                            <p:strVal val="ppt_h"/>
                                          </p:val>
                                        </p:tav>
                                      </p:tavLst>
                                    </p:anim>
                                    <p:animEffect transition="out" filter="fade">
                                      <p:cBhvr>
                                        <p:cTn id="10" dur="2000"/>
                                        <p:tgtEl>
                                          <p:spTgt spid="7173"/>
                                        </p:tgtEl>
                                      </p:cBhvr>
                                    </p:animEffect>
                                    <p:set>
                                      <p:cBhvr>
                                        <p:cTn id="11" dur="1" fill="hold">
                                          <p:stCondLst>
                                            <p:cond delay="1999"/>
                                          </p:stCondLst>
                                        </p:cTn>
                                        <p:tgtEl>
                                          <p:spTgt spid="7173"/>
                                        </p:tgtEl>
                                        <p:attrNameLst>
                                          <p:attrName>style.visibility</p:attrName>
                                        </p:attrNameLst>
                                      </p:cBhvr>
                                      <p:to>
                                        <p:strVal val="hidden"/>
                                      </p:to>
                                    </p:set>
                                  </p:childTnLst>
                                </p:cTn>
                              </p:par>
                              <p:par>
                                <p:cTn id="12" presetID="55" presetClass="exit" presetSubtype="0" fill="hold" nodeType="withEffect">
                                  <p:stCondLst>
                                    <p:cond delay="23500"/>
                                  </p:stCondLst>
                                  <p:childTnLst>
                                    <p:anim calcmode="lin" valueType="num">
                                      <p:cBhvr>
                                        <p:cTn id="13" dur="2000"/>
                                        <p:tgtEl>
                                          <p:spTgt spid="10242"/>
                                        </p:tgtEl>
                                        <p:attrNameLst>
                                          <p:attrName>ppt_w</p:attrName>
                                        </p:attrNameLst>
                                      </p:cBhvr>
                                      <p:tavLst>
                                        <p:tav tm="0">
                                          <p:val>
                                            <p:strVal val="ppt_w"/>
                                          </p:val>
                                        </p:tav>
                                        <p:tav tm="100000">
                                          <p:val>
                                            <p:strVal val="ppt_w*0.70"/>
                                          </p:val>
                                        </p:tav>
                                      </p:tavLst>
                                    </p:anim>
                                    <p:anim calcmode="lin" valueType="num">
                                      <p:cBhvr>
                                        <p:cTn id="14" dur="2000"/>
                                        <p:tgtEl>
                                          <p:spTgt spid="10242"/>
                                        </p:tgtEl>
                                        <p:attrNameLst>
                                          <p:attrName>ppt_h</p:attrName>
                                        </p:attrNameLst>
                                      </p:cBhvr>
                                      <p:tavLst>
                                        <p:tav tm="0">
                                          <p:val>
                                            <p:strVal val="ppt_h"/>
                                          </p:val>
                                        </p:tav>
                                        <p:tav tm="100000">
                                          <p:val>
                                            <p:strVal val="ppt_h"/>
                                          </p:val>
                                        </p:tav>
                                      </p:tavLst>
                                    </p:anim>
                                    <p:animEffect transition="out" filter="fade">
                                      <p:cBhvr>
                                        <p:cTn id="15" dur="2000"/>
                                        <p:tgtEl>
                                          <p:spTgt spid="10242"/>
                                        </p:tgtEl>
                                      </p:cBhvr>
                                    </p:animEffect>
                                    <p:set>
                                      <p:cBhvr>
                                        <p:cTn id="16" dur="1" fill="hold">
                                          <p:stCondLst>
                                            <p:cond delay="1999"/>
                                          </p:stCondLst>
                                        </p:cTn>
                                        <p:tgtEl>
                                          <p:spTgt spid="10242"/>
                                        </p:tgtEl>
                                        <p:attrNameLst>
                                          <p:attrName>style.visibility</p:attrName>
                                        </p:attrNameLst>
                                      </p:cBhvr>
                                      <p:to>
                                        <p:strVal val="hidden"/>
                                      </p:to>
                                    </p:set>
                                  </p:childTnLst>
                                </p:cTn>
                              </p:par>
                              <p:par>
                                <p:cTn id="17" presetID="10" presetClass="entr" presetSubtype="0" fill="hold" grpId="0" nodeType="withEffect">
                                  <p:stCondLst>
                                    <p:cond delay="24000"/>
                                  </p:stCondLst>
                                  <p:childTnLst>
                                    <p:set>
                                      <p:cBhvr>
                                        <p:cTn id="18" dur="1" fill="hold">
                                          <p:stCondLst>
                                            <p:cond delay="0"/>
                                          </p:stCondLst>
                                        </p:cTn>
                                        <p:tgtEl>
                                          <p:spTgt spid="7171">
                                            <p:txEl>
                                              <p:pRg st="0" end="0"/>
                                            </p:txEl>
                                          </p:spTgt>
                                        </p:tgtEl>
                                        <p:attrNameLst>
                                          <p:attrName>style.visibility</p:attrName>
                                        </p:attrNameLst>
                                      </p:cBhvr>
                                      <p:to>
                                        <p:strVal val="visible"/>
                                      </p:to>
                                    </p:set>
                                    <p:animEffect transition="in" filter="fade">
                                      <p:cBhvr>
                                        <p:cTn id="19" dur="2000"/>
                                        <p:tgtEl>
                                          <p:spTgt spid="7171">
                                            <p:txEl>
                                              <p:pRg st="0" end="0"/>
                                            </p:txEl>
                                          </p:spTgt>
                                        </p:tgtEl>
                                      </p:cBhvr>
                                    </p:animEffect>
                                  </p:childTnLst>
                                </p:cTn>
                              </p:par>
                              <p:par>
                                <p:cTn id="20" presetID="10" presetClass="entr" presetSubtype="0" fill="hold" grpId="0" nodeType="withEffect">
                                  <p:stCondLst>
                                    <p:cond delay="24000"/>
                                  </p:stCondLst>
                                  <p:childTnLst>
                                    <p:set>
                                      <p:cBhvr>
                                        <p:cTn id="21" dur="1" fill="hold">
                                          <p:stCondLst>
                                            <p:cond delay="0"/>
                                          </p:stCondLst>
                                        </p:cTn>
                                        <p:tgtEl>
                                          <p:spTgt spid="7171">
                                            <p:txEl>
                                              <p:pRg st="1" end="1"/>
                                            </p:txEl>
                                          </p:spTgt>
                                        </p:tgtEl>
                                        <p:attrNameLst>
                                          <p:attrName>style.visibility</p:attrName>
                                        </p:attrNameLst>
                                      </p:cBhvr>
                                      <p:to>
                                        <p:strVal val="visible"/>
                                      </p:to>
                                    </p:set>
                                    <p:animEffect transition="in" filter="fade">
                                      <p:cBhvr>
                                        <p:cTn id="22" dur="2000"/>
                                        <p:tgtEl>
                                          <p:spTgt spid="7171">
                                            <p:txEl>
                                              <p:pRg st="1" end="1"/>
                                            </p:txEl>
                                          </p:spTgt>
                                        </p:tgtEl>
                                      </p:cBhvr>
                                    </p:animEffect>
                                  </p:childTnLst>
                                </p:cTn>
                              </p:par>
                              <p:par>
                                <p:cTn id="23" presetID="10" presetClass="entr" presetSubtype="0" fill="hold" grpId="0" nodeType="withEffect">
                                  <p:stCondLst>
                                    <p:cond delay="24000"/>
                                  </p:stCondLst>
                                  <p:childTnLst>
                                    <p:set>
                                      <p:cBhvr>
                                        <p:cTn id="24" dur="1" fill="hold">
                                          <p:stCondLst>
                                            <p:cond delay="0"/>
                                          </p:stCondLst>
                                        </p:cTn>
                                        <p:tgtEl>
                                          <p:spTgt spid="7171">
                                            <p:txEl>
                                              <p:pRg st="2" end="2"/>
                                            </p:txEl>
                                          </p:spTgt>
                                        </p:tgtEl>
                                        <p:attrNameLst>
                                          <p:attrName>style.visibility</p:attrName>
                                        </p:attrNameLst>
                                      </p:cBhvr>
                                      <p:to>
                                        <p:strVal val="visible"/>
                                      </p:to>
                                    </p:set>
                                    <p:animEffect transition="in" filter="fade">
                                      <p:cBhvr>
                                        <p:cTn id="25" dur="20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176"/>
                </p:tgtEl>
              </p:cMediaNode>
            </p:audio>
          </p:childTnLst>
        </p:cTn>
      </p:par>
    </p:tnLst>
    <p:bldLst>
      <p:bldP spid="71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Прямоугольник 3"/>
          <p:cNvSpPr>
            <a:spLocks noChangeArrowheads="1"/>
          </p:cNvSpPr>
          <p:nvPr/>
        </p:nvSpPr>
        <p:spPr bwMode="auto">
          <a:xfrm>
            <a:off x="1000125" y="285750"/>
            <a:ext cx="7639050" cy="646113"/>
          </a:xfrm>
          <a:prstGeom prst="rect">
            <a:avLst/>
          </a:prstGeom>
          <a:noFill/>
          <a:ln w="9525">
            <a:noFill/>
            <a:miter lim="800000"/>
            <a:headEnd/>
            <a:tailEnd/>
          </a:ln>
        </p:spPr>
        <p:txBody>
          <a:bodyPr>
            <a:spAutoFit/>
          </a:bodyPr>
          <a:lstStyle/>
          <a:p>
            <a:pPr algn="ctr"/>
            <a:r>
              <a:rPr lang="ru-RU" sz="3600" b="1">
                <a:solidFill>
                  <a:srgbClr val="003399"/>
                </a:solidFill>
                <a:latin typeface="Times New Roman" pitchFamily="18" charset="0"/>
              </a:rPr>
              <a:t>Ориентирование </a:t>
            </a:r>
            <a:endParaRPr lang="ru-RU" sz="3600">
              <a:latin typeface="Calibri" pitchFamily="34" charset="0"/>
            </a:endParaRPr>
          </a:p>
        </p:txBody>
      </p:sp>
      <p:sp>
        <p:nvSpPr>
          <p:cNvPr id="8195" name="Прямоугольник 4"/>
          <p:cNvSpPr>
            <a:spLocks noChangeArrowheads="1"/>
          </p:cNvSpPr>
          <p:nvPr/>
        </p:nvSpPr>
        <p:spPr bwMode="auto">
          <a:xfrm>
            <a:off x="285750" y="785813"/>
            <a:ext cx="8501063" cy="1200150"/>
          </a:xfrm>
          <a:prstGeom prst="rect">
            <a:avLst/>
          </a:prstGeom>
          <a:noFill/>
          <a:ln w="9525">
            <a:noFill/>
            <a:miter lim="800000"/>
            <a:headEnd/>
            <a:tailEnd/>
          </a:ln>
        </p:spPr>
        <p:txBody>
          <a:bodyPr>
            <a:spAutoFit/>
          </a:bodyPr>
          <a:lstStyle/>
          <a:p>
            <a:pPr algn="ctr"/>
            <a:r>
              <a:rPr lang="ru-RU" sz="3600" b="1" i="1">
                <a:solidFill>
                  <a:srgbClr val="009900"/>
                </a:solidFill>
                <a:latin typeface="Calibri" pitchFamily="34" charset="0"/>
              </a:rPr>
              <a:t>С какой стороны дерева муравьи сооружают муравейники?</a:t>
            </a:r>
          </a:p>
        </p:txBody>
      </p:sp>
      <p:sp>
        <p:nvSpPr>
          <p:cNvPr id="8196" name="Содержимое 6"/>
          <p:cNvSpPr txBox="1">
            <a:spLocks/>
          </p:cNvSpPr>
          <p:nvPr/>
        </p:nvSpPr>
        <p:spPr bwMode="auto">
          <a:xfrm>
            <a:off x="2071688" y="2000250"/>
            <a:ext cx="6043612" cy="4525963"/>
          </a:xfrm>
          <a:prstGeom prst="rect">
            <a:avLst/>
          </a:prstGeom>
          <a:noFill/>
          <a:ln w="9525">
            <a:noFill/>
            <a:miter lim="800000"/>
            <a:headEnd/>
            <a:tailEnd/>
          </a:ln>
        </p:spPr>
        <p:txBody>
          <a:bodyPr/>
          <a:lstStyle/>
          <a:p>
            <a:pPr marL="514350" indent="-514350">
              <a:spcBef>
                <a:spcPct val="20000"/>
              </a:spcBef>
              <a:buFont typeface="Arial" charset="0"/>
              <a:buAutoNum type="arabicPeriod"/>
            </a:pPr>
            <a:r>
              <a:rPr lang="ru-RU" sz="4800" b="1">
                <a:latin typeface="Calibri" pitchFamily="34" charset="0"/>
              </a:rPr>
              <a:t>С севера</a:t>
            </a:r>
          </a:p>
          <a:p>
            <a:pPr marL="514350" indent="-514350">
              <a:spcBef>
                <a:spcPct val="20000"/>
              </a:spcBef>
              <a:buFont typeface="Arial" charset="0"/>
              <a:buAutoNum type="arabicPeriod"/>
            </a:pPr>
            <a:r>
              <a:rPr lang="ru-RU" sz="4800" b="1">
                <a:latin typeface="Calibri" pitchFamily="34" charset="0"/>
              </a:rPr>
              <a:t>С юга</a:t>
            </a:r>
          </a:p>
          <a:p>
            <a:pPr marL="514350" indent="-514350">
              <a:spcBef>
                <a:spcPct val="20000"/>
              </a:spcBef>
              <a:buFont typeface="Arial" charset="0"/>
              <a:buAutoNum type="arabicPeriod"/>
            </a:pPr>
            <a:r>
              <a:rPr lang="ru-RU" sz="4800" b="1">
                <a:latin typeface="Calibri" pitchFamily="34" charset="0"/>
              </a:rPr>
              <a:t>С востока</a:t>
            </a:r>
          </a:p>
        </p:txBody>
      </p:sp>
      <p:pic>
        <p:nvPicPr>
          <p:cNvPr id="8197" name="Picture 2" descr="D:\Загрузки с Интернета\мурав.jpg"/>
          <p:cNvPicPr>
            <a:picLocks noChangeAspect="1" noChangeArrowheads="1"/>
          </p:cNvPicPr>
          <p:nvPr/>
        </p:nvPicPr>
        <p:blipFill>
          <a:blip r:embed="rId4" cstate="print"/>
          <a:srcRect/>
          <a:stretch>
            <a:fillRect/>
          </a:stretch>
        </p:blipFill>
        <p:spPr bwMode="auto">
          <a:xfrm>
            <a:off x="1071538" y="1928802"/>
            <a:ext cx="6858048" cy="4692357"/>
          </a:xfrm>
          <a:prstGeom prst="rect">
            <a:avLst/>
          </a:prstGeom>
          <a:ln>
            <a:noFill/>
          </a:ln>
          <a:effectLst>
            <a:softEdge rad="112500"/>
          </a:effectLst>
        </p:spPr>
      </p:pic>
      <p:pic>
        <p:nvPicPr>
          <p:cNvPr id="8199" name="Picture 7">
            <a:hlinkClick r:id="" action="ppaction://media"/>
          </p:cNvPr>
          <p:cNvPicPr>
            <a:picLocks noRot="1" noChangeAspect="1" noChangeArrowheads="1"/>
          </p:cNvPicPr>
          <p:nvPr>
            <a:wavAudioFile r:embed="rId1" name="Записанный звук"/>
          </p:nvPr>
        </p:nvPicPr>
        <p:blipFill>
          <a:blip r:embed="rId5" cstate="print"/>
          <a:srcRect/>
          <a:stretch>
            <a:fillRect/>
          </a:stretch>
        </p:blipFill>
        <p:spPr bwMode="auto">
          <a:xfrm>
            <a:off x="9467850" y="3789363"/>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438" fill="hold"/>
                                        <p:tgtEl>
                                          <p:spTgt spid="8199"/>
                                        </p:tgtEl>
                                      </p:cBhvr>
                                    </p:cmd>
                                  </p:childTnLst>
                                </p:cTn>
                              </p:par>
                              <p:par>
                                <p:cTn id="7" presetID="55" presetClass="exit" presetSubtype="0" fill="hold" nodeType="withEffect">
                                  <p:stCondLst>
                                    <p:cond delay="27500"/>
                                  </p:stCondLst>
                                  <p:childTnLst>
                                    <p:anim calcmode="lin" valueType="num">
                                      <p:cBhvr>
                                        <p:cTn id="8" dur="2000"/>
                                        <p:tgtEl>
                                          <p:spTgt spid="8197"/>
                                        </p:tgtEl>
                                        <p:attrNameLst>
                                          <p:attrName>ppt_w</p:attrName>
                                        </p:attrNameLst>
                                      </p:cBhvr>
                                      <p:tavLst>
                                        <p:tav tm="0">
                                          <p:val>
                                            <p:strVal val="ppt_w"/>
                                          </p:val>
                                        </p:tav>
                                        <p:tav tm="100000">
                                          <p:val>
                                            <p:strVal val="ppt_w*0.70"/>
                                          </p:val>
                                        </p:tav>
                                      </p:tavLst>
                                    </p:anim>
                                    <p:anim calcmode="lin" valueType="num">
                                      <p:cBhvr>
                                        <p:cTn id="9" dur="2000"/>
                                        <p:tgtEl>
                                          <p:spTgt spid="8197"/>
                                        </p:tgtEl>
                                        <p:attrNameLst>
                                          <p:attrName>ppt_h</p:attrName>
                                        </p:attrNameLst>
                                      </p:cBhvr>
                                      <p:tavLst>
                                        <p:tav tm="0">
                                          <p:val>
                                            <p:strVal val="ppt_h"/>
                                          </p:val>
                                        </p:tav>
                                        <p:tav tm="100000">
                                          <p:val>
                                            <p:strVal val="ppt_h"/>
                                          </p:val>
                                        </p:tav>
                                      </p:tavLst>
                                    </p:anim>
                                    <p:animEffect transition="out" filter="fade">
                                      <p:cBhvr>
                                        <p:cTn id="10" dur="2000"/>
                                        <p:tgtEl>
                                          <p:spTgt spid="8197"/>
                                        </p:tgtEl>
                                      </p:cBhvr>
                                    </p:animEffect>
                                    <p:set>
                                      <p:cBhvr>
                                        <p:cTn id="11" dur="1" fill="hold">
                                          <p:stCondLst>
                                            <p:cond delay="1999"/>
                                          </p:stCondLst>
                                        </p:cTn>
                                        <p:tgtEl>
                                          <p:spTgt spid="81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819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003399"/>
                </a:solidFill>
                <a:latin typeface="Times New Roman" pitchFamily="18" charset="0"/>
              </a:rPr>
              <a:t>Ориентирование </a:t>
            </a:r>
            <a:r>
              <a:rPr lang="ru-RU" dirty="0" smtClean="0"/>
              <a:t/>
            </a:r>
            <a:br>
              <a:rPr lang="ru-RU" dirty="0" smtClean="0"/>
            </a:br>
            <a:endParaRPr lang="ru-RU" dirty="0" smtClean="0"/>
          </a:p>
        </p:txBody>
      </p:sp>
      <p:sp>
        <p:nvSpPr>
          <p:cNvPr id="3" name="Содержимое 2"/>
          <p:cNvSpPr>
            <a:spLocks noGrp="1"/>
          </p:cNvSpPr>
          <p:nvPr>
            <p:ph idx="1"/>
          </p:nvPr>
        </p:nvSpPr>
        <p:spPr>
          <a:xfrm>
            <a:off x="2214563" y="2214563"/>
            <a:ext cx="6472237" cy="3911600"/>
          </a:xfrm>
        </p:spPr>
        <p:txBody>
          <a:bodyPr rtlCol="0">
            <a:normAutofit/>
          </a:bodyPr>
          <a:lstStyle/>
          <a:p>
            <a:pPr marL="514350" indent="-514350" eaLnBrk="1" fontAlgn="auto" hangingPunct="1">
              <a:spcAft>
                <a:spcPts val="0"/>
              </a:spcAft>
              <a:buFont typeface="Arial" pitchFamily="34" charset="0"/>
              <a:buNone/>
              <a:defRPr/>
            </a:pPr>
            <a:r>
              <a:rPr lang="ru-RU" sz="4800" b="1" dirty="0" smtClean="0"/>
              <a:t>1.С </a:t>
            </a:r>
            <a:r>
              <a:rPr lang="ru-RU" sz="4800" b="1" dirty="0"/>
              <a:t>севера</a:t>
            </a:r>
          </a:p>
          <a:p>
            <a:pPr marL="514350" indent="-514350" eaLnBrk="1" fontAlgn="auto" hangingPunct="1">
              <a:spcAft>
                <a:spcPts val="0"/>
              </a:spcAft>
              <a:buFont typeface="Arial" pitchFamily="34" charset="0"/>
              <a:buNone/>
              <a:defRPr/>
            </a:pPr>
            <a:r>
              <a:rPr lang="ru-RU" sz="4800" b="1" dirty="0" smtClean="0"/>
              <a:t>2.С </a:t>
            </a:r>
            <a:r>
              <a:rPr lang="ru-RU" sz="4800" b="1" dirty="0"/>
              <a:t>юга</a:t>
            </a:r>
          </a:p>
          <a:p>
            <a:pPr marL="514350" indent="-514350" eaLnBrk="1" fontAlgn="auto" hangingPunct="1">
              <a:spcAft>
                <a:spcPts val="0"/>
              </a:spcAft>
              <a:buFont typeface="Arial" pitchFamily="34" charset="0"/>
              <a:buNone/>
              <a:defRPr/>
            </a:pPr>
            <a:r>
              <a:rPr lang="ru-RU" sz="4800" b="1" dirty="0" smtClean="0"/>
              <a:t>3.С </a:t>
            </a:r>
            <a:r>
              <a:rPr lang="ru-RU" sz="4800" b="1" dirty="0"/>
              <a:t>востока</a:t>
            </a:r>
          </a:p>
          <a:p>
            <a:pPr eaLnBrk="1" fontAlgn="auto" hangingPunct="1">
              <a:spcAft>
                <a:spcPts val="0"/>
              </a:spcAft>
              <a:buFont typeface="Arial" pitchFamily="34" charset="0"/>
              <a:buChar char="•"/>
              <a:defRPr/>
            </a:pPr>
            <a:endParaRPr lang="ru-RU" sz="4000" dirty="0" smtClean="0"/>
          </a:p>
        </p:txBody>
      </p:sp>
      <p:sp>
        <p:nvSpPr>
          <p:cNvPr id="9220" name="Прямоугольник 3"/>
          <p:cNvSpPr>
            <a:spLocks noChangeArrowheads="1"/>
          </p:cNvSpPr>
          <p:nvPr/>
        </p:nvSpPr>
        <p:spPr bwMode="auto">
          <a:xfrm>
            <a:off x="428625" y="785813"/>
            <a:ext cx="8286750" cy="1200150"/>
          </a:xfrm>
          <a:prstGeom prst="rect">
            <a:avLst/>
          </a:prstGeom>
          <a:noFill/>
          <a:ln w="9525">
            <a:noFill/>
            <a:miter lim="800000"/>
            <a:headEnd/>
            <a:tailEnd/>
          </a:ln>
        </p:spPr>
        <p:txBody>
          <a:bodyPr>
            <a:spAutoFit/>
          </a:bodyPr>
          <a:lstStyle/>
          <a:p>
            <a:pPr algn="ctr"/>
            <a:r>
              <a:rPr lang="ru-RU" sz="3600" b="1" i="1">
                <a:solidFill>
                  <a:srgbClr val="009900"/>
                </a:solidFill>
                <a:latin typeface="Calibri" pitchFamily="34" charset="0"/>
              </a:rPr>
              <a:t>На какой стороне ствола дерева растут мхи и лишайники?</a:t>
            </a:r>
          </a:p>
        </p:txBody>
      </p:sp>
      <p:pic>
        <p:nvPicPr>
          <p:cNvPr id="9222" name="Picture 3" descr="D:\Загрузки с Интернета\мох.jpg"/>
          <p:cNvPicPr>
            <a:picLocks noChangeAspect="1" noChangeArrowheads="1"/>
          </p:cNvPicPr>
          <p:nvPr/>
        </p:nvPicPr>
        <p:blipFill>
          <a:blip r:embed="rId2" cstate="print"/>
          <a:srcRect/>
          <a:stretch>
            <a:fillRect/>
          </a:stretch>
        </p:blipFill>
        <p:spPr bwMode="auto">
          <a:xfrm>
            <a:off x="1785918" y="2143116"/>
            <a:ext cx="5929354" cy="4193785"/>
          </a:xfrm>
          <a:prstGeom prst="rect">
            <a:avLst/>
          </a:prstGeom>
          <a:ln>
            <a:noFill/>
          </a:ln>
          <a:effectLst>
            <a:softEdge rad="112500"/>
          </a:effectLst>
        </p:spPr>
      </p:pic>
      <p:pic>
        <p:nvPicPr>
          <p:cNvPr id="9221" name="Picture 2" descr="D:\Загрузки с Интернета\мхи лиш.jpg"/>
          <p:cNvPicPr>
            <a:picLocks noChangeAspect="1" noChangeArrowheads="1"/>
          </p:cNvPicPr>
          <p:nvPr/>
        </p:nvPicPr>
        <p:blipFill>
          <a:blip r:embed="rId3" cstate="print"/>
          <a:srcRect/>
          <a:stretch>
            <a:fillRect/>
          </a:stretch>
        </p:blipFill>
        <p:spPr bwMode="auto">
          <a:xfrm>
            <a:off x="1857356" y="2000240"/>
            <a:ext cx="5715040" cy="453585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2000"/>
                                        <p:tgtEl>
                                          <p:spTgt spid="9222"/>
                                        </p:tgtEl>
                                        <p:attrNameLst>
                                          <p:attrName>ppt_w</p:attrName>
                                        </p:attrNameLst>
                                      </p:cBhvr>
                                      <p:tavLst>
                                        <p:tav tm="0">
                                          <p:val>
                                            <p:strVal val="ppt_w"/>
                                          </p:val>
                                        </p:tav>
                                        <p:tav tm="100000">
                                          <p:val>
                                            <p:strVal val="ppt_w*0.70"/>
                                          </p:val>
                                        </p:tav>
                                      </p:tavLst>
                                    </p:anim>
                                    <p:anim calcmode="lin" valueType="num">
                                      <p:cBhvr>
                                        <p:cTn id="7" dur="2000"/>
                                        <p:tgtEl>
                                          <p:spTgt spid="9222"/>
                                        </p:tgtEl>
                                        <p:attrNameLst>
                                          <p:attrName>ppt_h</p:attrName>
                                        </p:attrNameLst>
                                      </p:cBhvr>
                                      <p:tavLst>
                                        <p:tav tm="0">
                                          <p:val>
                                            <p:strVal val="ppt_h"/>
                                          </p:val>
                                        </p:tav>
                                        <p:tav tm="100000">
                                          <p:val>
                                            <p:strVal val="ppt_h"/>
                                          </p:val>
                                        </p:tav>
                                      </p:tavLst>
                                    </p:anim>
                                    <p:animEffect transition="out" filter="fade">
                                      <p:cBhvr>
                                        <p:cTn id="8" dur="2000"/>
                                        <p:tgtEl>
                                          <p:spTgt spid="9222"/>
                                        </p:tgtEl>
                                      </p:cBhvr>
                                    </p:animEffect>
                                    <p:set>
                                      <p:cBhvr>
                                        <p:cTn id="9" dur="1" fill="hold">
                                          <p:stCondLst>
                                            <p:cond delay="1999"/>
                                          </p:stCondLst>
                                        </p:cTn>
                                        <p:tgtEl>
                                          <p:spTgt spid="9222"/>
                                        </p:tgtEl>
                                        <p:attrNameLst>
                                          <p:attrName>style.visibility</p:attrName>
                                        </p:attrNameLst>
                                      </p:cBhvr>
                                      <p:to>
                                        <p:strVal val="hidden"/>
                                      </p:to>
                                    </p:set>
                                  </p:childTnLst>
                                </p:cTn>
                              </p:par>
                              <p:par>
                                <p:cTn id="10" presetID="10" presetClass="entr" presetSubtype="0" fill="hold" nodeType="with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fade">
                                      <p:cBhvr>
                                        <p:cTn id="12" dur="2000"/>
                                        <p:tgtEl>
                                          <p:spTgt spid="9221"/>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xit" presetSubtype="0" fill="hold" nodeType="clickEffect">
                                  <p:stCondLst>
                                    <p:cond delay="0"/>
                                  </p:stCondLst>
                                  <p:childTnLst>
                                    <p:anim calcmode="lin" valueType="num">
                                      <p:cBhvr>
                                        <p:cTn id="16" dur="1000"/>
                                        <p:tgtEl>
                                          <p:spTgt spid="9221"/>
                                        </p:tgtEl>
                                        <p:attrNameLst>
                                          <p:attrName>ppt_w</p:attrName>
                                        </p:attrNameLst>
                                      </p:cBhvr>
                                      <p:tavLst>
                                        <p:tav tm="0">
                                          <p:val>
                                            <p:strVal val="ppt_w"/>
                                          </p:val>
                                        </p:tav>
                                        <p:tav tm="100000">
                                          <p:val>
                                            <p:strVal val="ppt_w*0.70"/>
                                          </p:val>
                                        </p:tav>
                                      </p:tavLst>
                                    </p:anim>
                                    <p:anim calcmode="lin" valueType="num">
                                      <p:cBhvr>
                                        <p:cTn id="17" dur="1000"/>
                                        <p:tgtEl>
                                          <p:spTgt spid="9221"/>
                                        </p:tgtEl>
                                        <p:attrNameLst>
                                          <p:attrName>ppt_h</p:attrName>
                                        </p:attrNameLst>
                                      </p:cBhvr>
                                      <p:tavLst>
                                        <p:tav tm="0">
                                          <p:val>
                                            <p:strVal val="ppt_h"/>
                                          </p:val>
                                        </p:tav>
                                        <p:tav tm="100000">
                                          <p:val>
                                            <p:strVal val="ppt_h"/>
                                          </p:val>
                                        </p:tav>
                                      </p:tavLst>
                                    </p:anim>
                                    <p:animEffect transition="out" filter="fade">
                                      <p:cBhvr>
                                        <p:cTn id="18" dur="1000"/>
                                        <p:tgtEl>
                                          <p:spTgt spid="9221"/>
                                        </p:tgtEl>
                                      </p:cBhvr>
                                    </p:animEffect>
                                    <p:set>
                                      <p:cBhvr>
                                        <p:cTn id="19" dur="1" fill="hold">
                                          <p:stCondLst>
                                            <p:cond delay="999"/>
                                          </p:stCondLst>
                                        </p:cTn>
                                        <p:tgtEl>
                                          <p:spTgt spid="9221"/>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2000"/>
                                        <p:tgtEl>
                                          <p:spTgt spid="3">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2000"/>
                                        <p:tgtEl>
                                          <p:spTgt spid="3">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a:xfrm>
            <a:off x="457200" y="274638"/>
            <a:ext cx="8229600" cy="654050"/>
          </a:xfrm>
        </p:spPr>
        <p:txBody>
          <a:bodyPr rtlCol="0">
            <a:normAutofit fontScale="90000"/>
          </a:bodyPr>
          <a:lstStyle/>
          <a:p>
            <a:pPr eaLnBrk="1" fontAlgn="auto" hangingPunct="1">
              <a:spcAft>
                <a:spcPts val="0"/>
              </a:spcAft>
              <a:defRPr/>
            </a:pPr>
            <a:r>
              <a:rPr lang="ru-RU" sz="4000" b="1" dirty="0" smtClean="0">
                <a:solidFill>
                  <a:srgbClr val="003399"/>
                </a:solidFill>
                <a:latin typeface="Times New Roman" pitchFamily="18" charset="0"/>
              </a:rPr>
              <a:t>Ориентирование </a:t>
            </a:r>
            <a:endParaRPr lang="ru-RU" sz="4000" dirty="0" smtClean="0">
              <a:latin typeface="Times New Roman" pitchFamily="18" charset="0"/>
            </a:endParaRPr>
          </a:p>
        </p:txBody>
      </p:sp>
      <p:sp>
        <p:nvSpPr>
          <p:cNvPr id="10243" name="Прямоугольник 8"/>
          <p:cNvSpPr>
            <a:spLocks noChangeArrowheads="1"/>
          </p:cNvSpPr>
          <p:nvPr/>
        </p:nvSpPr>
        <p:spPr bwMode="auto">
          <a:xfrm>
            <a:off x="214313" y="857250"/>
            <a:ext cx="8715375" cy="1200150"/>
          </a:xfrm>
          <a:prstGeom prst="rect">
            <a:avLst/>
          </a:prstGeom>
          <a:noFill/>
          <a:ln w="9525">
            <a:noFill/>
            <a:miter lim="800000"/>
            <a:headEnd/>
            <a:tailEnd/>
          </a:ln>
        </p:spPr>
        <p:txBody>
          <a:bodyPr>
            <a:spAutoFit/>
          </a:bodyPr>
          <a:lstStyle/>
          <a:p>
            <a:pPr algn="ctr"/>
            <a:r>
              <a:rPr lang="ru-RU" sz="3600" b="1" i="1">
                <a:solidFill>
                  <a:srgbClr val="009900"/>
                </a:solidFill>
                <a:latin typeface="Calibri" pitchFamily="34" charset="0"/>
              </a:rPr>
              <a:t>С какой стороны ветки, отдельно стоящих деревьев, гуще?</a:t>
            </a:r>
            <a:endParaRPr lang="ru-RU" sz="3600">
              <a:latin typeface="Calibri" pitchFamily="34" charset="0"/>
            </a:endParaRPr>
          </a:p>
        </p:txBody>
      </p:sp>
      <p:sp>
        <p:nvSpPr>
          <p:cNvPr id="10245" name="Прямоугольник 9"/>
          <p:cNvSpPr>
            <a:spLocks noChangeArrowheads="1"/>
          </p:cNvSpPr>
          <p:nvPr/>
        </p:nvSpPr>
        <p:spPr bwMode="auto">
          <a:xfrm>
            <a:off x="2286000" y="2357438"/>
            <a:ext cx="4572000" cy="2308225"/>
          </a:xfrm>
          <a:prstGeom prst="rect">
            <a:avLst/>
          </a:prstGeom>
          <a:noFill/>
          <a:ln w="9525">
            <a:noFill/>
            <a:miter lim="800000"/>
            <a:headEnd/>
            <a:tailEnd/>
          </a:ln>
        </p:spPr>
        <p:txBody>
          <a:bodyPr>
            <a:spAutoFit/>
          </a:bodyPr>
          <a:lstStyle/>
          <a:p>
            <a:pPr marL="514350" indent="-514350"/>
            <a:r>
              <a:rPr lang="ru-RU" sz="4800" b="1">
                <a:latin typeface="Calibri" pitchFamily="34" charset="0"/>
              </a:rPr>
              <a:t>1.С севера</a:t>
            </a:r>
          </a:p>
          <a:p>
            <a:pPr marL="514350" indent="-514350"/>
            <a:r>
              <a:rPr lang="ru-RU" sz="4800" b="1">
                <a:latin typeface="Calibri" pitchFamily="34" charset="0"/>
              </a:rPr>
              <a:t>2.С юга</a:t>
            </a:r>
          </a:p>
          <a:p>
            <a:pPr marL="514350" indent="-514350"/>
            <a:r>
              <a:rPr lang="ru-RU" sz="4800" b="1">
                <a:latin typeface="Calibri" pitchFamily="34" charset="0"/>
              </a:rPr>
              <a:t>3.С востока</a:t>
            </a:r>
          </a:p>
        </p:txBody>
      </p:sp>
      <p:pic>
        <p:nvPicPr>
          <p:cNvPr id="2" name="Picture 7" descr="20"/>
          <p:cNvPicPr>
            <a:picLocks noChangeAspect="1" noChangeArrowheads="1"/>
          </p:cNvPicPr>
          <p:nvPr/>
        </p:nvPicPr>
        <p:blipFill>
          <a:blip r:embed="rId2" cstate="print"/>
          <a:srcRect/>
          <a:stretch>
            <a:fillRect/>
          </a:stretch>
        </p:blipFill>
        <p:spPr bwMode="auto">
          <a:xfrm>
            <a:off x="1714480" y="2071678"/>
            <a:ext cx="6000792" cy="442915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2000"/>
                                        <p:tgtEl>
                                          <p:spTgt spid="2"/>
                                        </p:tgtEl>
                                        <p:attrNameLst>
                                          <p:attrName>ppt_w</p:attrName>
                                        </p:attrNameLst>
                                      </p:cBhvr>
                                      <p:tavLst>
                                        <p:tav tm="0">
                                          <p:val>
                                            <p:strVal val="ppt_w"/>
                                          </p:val>
                                        </p:tav>
                                        <p:tav tm="100000">
                                          <p:val>
                                            <p:strVal val="ppt_w*0.70"/>
                                          </p:val>
                                        </p:tav>
                                      </p:tavLst>
                                    </p:anim>
                                    <p:anim calcmode="lin" valueType="num">
                                      <p:cBhvr>
                                        <p:cTn id="7" dur="2000"/>
                                        <p:tgtEl>
                                          <p:spTgt spid="2"/>
                                        </p:tgtEl>
                                        <p:attrNameLst>
                                          <p:attrName>ppt_h</p:attrName>
                                        </p:attrNameLst>
                                      </p:cBhvr>
                                      <p:tavLst>
                                        <p:tav tm="0">
                                          <p:val>
                                            <p:strVal val="ppt_h"/>
                                          </p:val>
                                        </p:tav>
                                        <p:tav tm="100000">
                                          <p:val>
                                            <p:strVal val="ppt_h"/>
                                          </p:val>
                                        </p:tav>
                                      </p:tavLst>
                                    </p:anim>
                                    <p:animEffect transition="out" filter="fade">
                                      <p:cBhvr>
                                        <p:cTn id="8" dur="2000"/>
                                        <p:tgtEl>
                                          <p:spTgt spid="2"/>
                                        </p:tgtEl>
                                      </p:cBhvr>
                                    </p:animEffect>
                                    <p:set>
                                      <p:cBhvr>
                                        <p:cTn id="9" dur="1" fill="hold">
                                          <p:stCondLst>
                                            <p:cond delay="1999"/>
                                          </p:stCondLst>
                                        </p:cTn>
                                        <p:tgtEl>
                                          <p:spTgt spid="2"/>
                                        </p:tgtEl>
                                        <p:attrNameLst>
                                          <p:attrName>style.visibility</p:attrName>
                                        </p:attrNameLst>
                                      </p:cBhvr>
                                      <p:to>
                                        <p:strVal val="hidden"/>
                                      </p:to>
                                    </p:set>
                                  </p:childTnLst>
                                </p:cTn>
                              </p:par>
                              <p:par>
                                <p:cTn id="10" presetID="10" presetClass="entr" presetSubtype="0" fill="hold" nodeType="withEffect">
                                  <p:stCondLst>
                                    <p:cond delay="0"/>
                                  </p:stCondLst>
                                  <p:childTnLst>
                                    <p:set>
                                      <p:cBhvr>
                                        <p:cTn id="11" dur="1" fill="hold">
                                          <p:stCondLst>
                                            <p:cond delay="0"/>
                                          </p:stCondLst>
                                        </p:cTn>
                                        <p:tgtEl>
                                          <p:spTgt spid="10245">
                                            <p:txEl>
                                              <p:pRg st="0" end="0"/>
                                            </p:txEl>
                                          </p:spTgt>
                                        </p:tgtEl>
                                        <p:attrNameLst>
                                          <p:attrName>style.visibility</p:attrName>
                                        </p:attrNameLst>
                                      </p:cBhvr>
                                      <p:to>
                                        <p:strVal val="visible"/>
                                      </p:to>
                                    </p:set>
                                    <p:animEffect transition="in" filter="fade">
                                      <p:cBhvr>
                                        <p:cTn id="12" dur="2000"/>
                                        <p:tgtEl>
                                          <p:spTgt spid="1024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245">
                                            <p:txEl>
                                              <p:pRg st="1" end="1"/>
                                            </p:txEl>
                                          </p:spTgt>
                                        </p:tgtEl>
                                        <p:attrNameLst>
                                          <p:attrName>style.visibility</p:attrName>
                                        </p:attrNameLst>
                                      </p:cBhvr>
                                      <p:to>
                                        <p:strVal val="visible"/>
                                      </p:to>
                                    </p:set>
                                    <p:animEffect transition="in" filter="fade">
                                      <p:cBhvr>
                                        <p:cTn id="15" dur="2000"/>
                                        <p:tgtEl>
                                          <p:spTgt spid="1024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245">
                                            <p:txEl>
                                              <p:pRg st="2" end="2"/>
                                            </p:txEl>
                                          </p:spTgt>
                                        </p:tgtEl>
                                        <p:attrNameLst>
                                          <p:attrName>style.visibility</p:attrName>
                                        </p:attrNameLst>
                                      </p:cBhvr>
                                      <p:to>
                                        <p:strVal val="visible"/>
                                      </p:to>
                                    </p:set>
                                    <p:animEffect transition="in" filter="fade">
                                      <p:cBhvr>
                                        <p:cTn id="18" dur="2000"/>
                                        <p:tgtEl>
                                          <p:spTgt spid="102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532</Words>
  <Application>Microsoft Office PowerPoint</Application>
  <PresentationFormat>Экран (4:3)</PresentationFormat>
  <Paragraphs>71</Paragraphs>
  <Slides>10</Slides>
  <Notes>7</Notes>
  <HiddenSlides>0</HiddenSlides>
  <MMClips>6</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Слайд 1</vt:lpstr>
      <vt:lpstr>Выбери верное утверждение</vt:lpstr>
      <vt:lpstr>Части света - это</vt:lpstr>
      <vt:lpstr>Стороны света - это</vt:lpstr>
      <vt:lpstr>Компас – это...</vt:lpstr>
      <vt:lpstr>Ориентирование </vt:lpstr>
      <vt:lpstr>Слайд 7</vt:lpstr>
      <vt:lpstr>Ориентирование  </vt:lpstr>
      <vt:lpstr>Ориентирование </vt:lpstr>
      <vt:lpstr>Проверь себя</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Выбери верное утверждение</dc:title>
  <dc:creator>user</dc:creator>
  <cp:lastModifiedBy>Я</cp:lastModifiedBy>
  <cp:revision>6</cp:revision>
  <dcterms:created xsi:type="dcterms:W3CDTF">2011-01-13T15:43:38Z</dcterms:created>
  <dcterms:modified xsi:type="dcterms:W3CDTF">2013-01-06T18:07:46Z</dcterms:modified>
</cp:coreProperties>
</file>