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6" r:id="rId11"/>
    <p:sldId id="268" r:id="rId12"/>
    <p:sldId id="269" r:id="rId13"/>
    <p:sldId id="270" r:id="rId14"/>
    <p:sldId id="265" r:id="rId15"/>
    <p:sldId id="264" r:id="rId16"/>
    <p:sldId id="274" r:id="rId17"/>
    <p:sldId id="271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CF17D3"/>
    <a:srgbClr val="9480C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6064-DABF-4F2B-84EA-0049CFBD0365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3087-D83C-482A-A16F-8D6AF5AE7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1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3087-D83C-482A-A16F-8D6AF5AE7B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3087-D83C-482A-A16F-8D6AF5AE7B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6E57B0-2645-4996-A52F-29087DA0FC1D}" type="datetimeFigureOut">
              <a:rPr lang="ru-RU" smtClean="0"/>
              <a:pPr/>
              <a:t>11.10.17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82BE5F-3491-458B-BB39-512D1A263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gif"/><Relationship Id="rId12" Type="http://schemas.openxmlformats.org/officeDocument/2006/relationships/image" Target="../media/image36.gif"/><Relationship Id="rId13" Type="http://schemas.openxmlformats.org/officeDocument/2006/relationships/image" Target="../media/image37.gif"/><Relationship Id="rId1" Type="http://schemas.microsoft.com/office/2007/relationships/media" Target="file://localhost/Users/larisa1/Documents/%D0%BC%D0%B0%D1%82%D0%B5%D0%BC%D0%B0%D1%82%D0%B8%D0%BA%D0%B0/%D1%82%D1%80%D0%B5%D0%BD%D0%B0%D0%B6%D0%B5%D1%80%20%D0%BF%D0%BE%20%D1%81%D0%BE%D1%81%D1%82%D0%B0%D0%B2%D0%BD%D1%8B%D0%BC%20%D0%B7%D0%B0%D0%B4%D0%B0%D1%87%D0%B0%D0%BC%202%20%D0%BA%D0%BB/Zvuki%20prirody-Denise%20Linn%20-%20-%20Slejtes'%20s%20muzykoj%20i%20rasslab'tes'..mp3" TargetMode="External"/><Relationship Id="rId2" Type="http://schemas.openxmlformats.org/officeDocument/2006/relationships/audio" Target="file://localhost/Users/larisa1/Documents/%D0%BC%D0%B0%D1%82%D0%B5%D0%BC%D0%B0%D1%82%D0%B8%D0%BA%D0%B0/%D1%82%D1%80%D0%B5%D0%BD%D0%B0%D0%B6%D0%B5%D1%80%20%D0%BF%D0%BE%20%D1%81%D0%BE%D1%81%D1%82%D0%B0%D0%B2%D0%BD%D1%8B%D0%BC%20%D0%B7%D0%B0%D0%B4%D0%B0%D1%87%D0%B0%D0%BC%202%20%D0%BA%D0%BB/Zvuki%20prirody-Denise%20Linn%20-%20-%20Slejtes'%20s%20muzykoj%20i%20rasslab'tes'..mp3" TargetMode="Externa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0.gif"/><Relationship Id="rId6" Type="http://schemas.openxmlformats.org/officeDocument/2006/relationships/slide" Target="slide2.xml"/><Relationship Id="rId7" Type="http://schemas.openxmlformats.org/officeDocument/2006/relationships/image" Target="../media/image31.jpeg"/><Relationship Id="rId8" Type="http://schemas.openxmlformats.org/officeDocument/2006/relationships/image" Target="../media/image32.gif"/><Relationship Id="rId9" Type="http://schemas.openxmlformats.org/officeDocument/2006/relationships/image" Target="../media/image33.png"/><Relationship Id="rId10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t3d.org.ua/sozdaem-kist/" TargetMode="External"/><Relationship Id="rId4" Type="http://schemas.openxmlformats.org/officeDocument/2006/relationships/hyperlink" Target="http://www.forest.ru/rus/basics/glossary/articles/dyb.html" TargetMode="External"/><Relationship Id="rId5" Type="http://schemas.openxmlformats.org/officeDocument/2006/relationships/hyperlink" Target="http://www.eka-mama.ru/forum/part151/topic224218/" TargetMode="External"/><Relationship Id="rId6" Type="http://schemas.openxmlformats.org/officeDocument/2006/relationships/hyperlink" Target="http://raskrashkirus.ru/risunki-mashinok.html" TargetMode="External"/><Relationship Id="rId7" Type="http://schemas.openxmlformats.org/officeDocument/2006/relationships/hyperlink" Target="http://www.liveinternet.ru/users/arisssa9070/post182564101/" TargetMode="External"/><Relationship Id="rId8" Type="http://schemas.openxmlformats.org/officeDocument/2006/relationships/hyperlink" Target="http://tr.fotolia.com/p/200912219?offset=100" TargetMode="External"/><Relationship Id="rId9" Type="http://schemas.openxmlformats.org/officeDocument/2006/relationships/hyperlink" Target="http://forum.materinstvo.ru/lofiversion/index.php/t73522-450.html" TargetMode="External"/><Relationship Id="rId10" Type="http://schemas.openxmlformats.org/officeDocument/2006/relationships/hyperlink" Target="http://rus.err.ee/estonia/b5b14a8e-c0bc-41d5-8bd3-a160e616db28" TargetMode="External"/><Relationship Id="rId11" Type="http://schemas.openxmlformats.org/officeDocument/2006/relationships/hyperlink" Target="http://77tat.livejournal.com/2168361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koipkro.kostroma.ru/Kostroma_EDU/Kos_sch_36/DocLib/Forms/DispForm.aspx?ID=11" TargetMode="Externa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hotosight.ru/photo/alone/2434360/" TargetMode="External"/><Relationship Id="rId12" Type="http://schemas.openxmlformats.org/officeDocument/2006/relationships/hyperlink" Target="http://www.priority-group.com.ua/krasnaya-chashka-s-blyudtsem" TargetMode="External"/><Relationship Id="rId13" Type="http://schemas.openxmlformats.org/officeDocument/2006/relationships/hyperlink" Target="http://tiotosa.futbolki.nflfan.org/futbolka-moscow/kjunbg-personage-odezhda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veinternet.ru/users/lagrimosa/post176851959/" TargetMode="External"/><Relationship Id="rId3" Type="http://schemas.openxmlformats.org/officeDocument/2006/relationships/hyperlink" Target="http://nifiga-sebe.ru/index.php?newsid=3024" TargetMode="External"/><Relationship Id="rId4" Type="http://schemas.openxmlformats.org/officeDocument/2006/relationships/hyperlink" Target="http://ru.coolclips.com/media/?D=vc005539" TargetMode="External"/><Relationship Id="rId5" Type="http://schemas.openxmlformats.org/officeDocument/2006/relationships/hyperlink" Target="http://www.fruitnews.ru/news/index.php?ELEMENT_ID=20608" TargetMode="External"/><Relationship Id="rId6" Type="http://schemas.openxmlformats.org/officeDocument/2006/relationships/hyperlink" Target="http://www.sekretumam.com/igraem-c-detmi/detskie-kubiki.html" TargetMode="External"/><Relationship Id="rId7" Type="http://schemas.openxmlformats.org/officeDocument/2006/relationships/hyperlink" Target="http://dumais.us/newtown/blog/wp-content/uploads/2011/01/soccer-ball.jpg" TargetMode="External"/><Relationship Id="rId8" Type="http://schemas.openxmlformats.org/officeDocument/2006/relationships/hyperlink" Target="http://detirisuyut.ru/detskiy-myachik-foto.html" TargetMode="External"/><Relationship Id="rId9" Type="http://schemas.openxmlformats.org/officeDocument/2006/relationships/hyperlink" Target="http://www.artactive.polkovnik-men.ru/unit.php?gid=42" TargetMode="External"/><Relationship Id="rId10" Type="http://schemas.openxmlformats.org/officeDocument/2006/relationships/hyperlink" Target="http://stopaus.ucoz.ru/news/2009-07-06-32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iranimashek.com/photo/23-0-14636" TargetMode="External"/><Relationship Id="rId4" Type="http://schemas.openxmlformats.org/officeDocument/2006/relationships/hyperlink" Target="http://blog.i.ua/user/421611/854165/" TargetMode="External"/><Relationship Id="rId5" Type="http://schemas.openxmlformats.org/officeDocument/2006/relationships/hyperlink" Target="http://www.dostavka.ru/Everts-Upakovka-100-sinikh-sharikov-id_6625901" TargetMode="External"/><Relationship Id="rId6" Type="http://schemas.openxmlformats.org/officeDocument/2006/relationships/hyperlink" Target="http://fotoramochki.com/clipart-prazdniki.html" TargetMode="External"/><Relationship Id="rId7" Type="http://schemas.openxmlformats.org/officeDocument/2006/relationships/hyperlink" Target="http://toteach.com.ua/start-zhivotnyy_mirAnimalworld-514-modeA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luzan.ucoz.ru/load/animacionnye_kartinki_na_shkolnuju_tematiku/29-9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%D0%A3%D1%87%D0%B8%D0%BC%D1%81%D1%8F%20%D1%80%D0%B5%D1%88%D0%B0%D1%82%D1%8C%20%D1%81%D0%BE%D1%81%D1%82%D0%B0%D0%B2%D0%BD%D1%8B%D0%B5%20%D0%B7%D0%B0%D0%B4%D0%B0%D1%87%D0%B8.2%20%D0%BA%D0%BB%D0%B0%D1%81%D1%81.pptx%23-1,3,%D0%98%D0%BD%D1%81%D1%82%D1%80%D1%83%D0%BA%D1%86%D0%B8%D1%8F!" TargetMode="External"/><Relationship Id="rId4" Type="http://schemas.openxmlformats.org/officeDocument/2006/relationships/hyperlink" Target="%D0%A3%D1%87%D0%B8%D0%BC%D1%81%D1%8F%20%D1%80%D0%B5%D1%88%D0%B0%D1%82%D1%8C%20%D1%81%D0%BE%D1%81%D1%82%D0%B0%D0%B2%D0%BD%D1%8B%D0%B5%20%D0%B7%D0%B0%D0%B4%D0%B0%D1%87%D0%B8.2%20%D0%BA%D0%BB%D0%B0%D1%81%D1%81.pptx%23-1,12,%D0%A1%D0%BB%D0%B0%D0%B9%D0%B4%2012" TargetMode="External"/><Relationship Id="rId5" Type="http://schemas.openxmlformats.org/officeDocument/2006/relationships/hyperlink" Target="%D0%A3%D1%87%D0%B8%D0%BC%D1%81%D1%8F%20%D1%80%D0%B5%D1%88%D0%B0%D1%82%D1%8C%20%D1%81%D0%BE%D1%81%D1%82%D0%B0%D0%B2%D0%BD%D1%8B%D0%B5%20%D0%B7%D0%B0%D0%B4%D0%B0%D1%87%D0%B8.2%20%D0%BA%D0%BB%D0%B0%D1%81%D1%81.pptx%23-1,8,%D0%A1%D0%BB%D0%B0%D0%B9%D0%B4%208" TargetMode="External"/><Relationship Id="rId6" Type="http://schemas.openxmlformats.org/officeDocument/2006/relationships/hyperlink" Target="%D0%A3%D1%87%D0%B8%D0%BC%D1%81%D1%8F%20%D1%80%D0%B5%D1%88%D0%B0%D1%82%D1%8C%20%D1%81%D0%BE%D1%81%D1%82%D0%B0%D0%B2%D0%BD%D1%8B%D0%B5%20%D0%B7%D0%B0%D0%B4%D0%B0%D1%87%D0%B8.2%20%D0%BA%D0%BB%D0%B0%D1%81%D1%81.pptx%23-1,16,%D0%A1%D0%BB%D0%B0%D0%B9%D0%B4%2016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4480" y="185736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Учимся решать составные задачи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1857356" y="3929066"/>
            <a:ext cx="6172200" cy="711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Тренажёр по математике для  2 класса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357694"/>
            <a:ext cx="17145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5696"/>
                </a:solidFill>
              </a:rPr>
              <a:t>Щербакова Л.Г.</a:t>
            </a:r>
            <a:endParaRPr lang="ru-RU" dirty="0" smtClean="0">
              <a:solidFill>
                <a:srgbClr val="005696"/>
              </a:solidFill>
            </a:endParaRPr>
          </a:p>
          <a:p>
            <a:pPr algn="ctr"/>
            <a:r>
              <a:rPr lang="ru-RU" dirty="0" smtClean="0">
                <a:solidFill>
                  <a:srgbClr val="005696"/>
                </a:solidFill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rgbClr val="005696"/>
                </a:solidFill>
              </a:rPr>
              <a:t>МОУ СШ </a:t>
            </a:r>
            <a:r>
              <a:rPr lang="ru-RU" dirty="0" smtClean="0">
                <a:solidFill>
                  <a:srgbClr val="005696"/>
                </a:solidFill>
              </a:rPr>
              <a:t>№ </a:t>
            </a:r>
            <a:r>
              <a:rPr lang="ru-RU" dirty="0" smtClean="0">
                <a:solidFill>
                  <a:srgbClr val="005696"/>
                </a:solidFill>
              </a:rPr>
              <a:t>12 </a:t>
            </a:r>
            <a:r>
              <a:rPr lang="ru-RU" dirty="0" err="1" smtClean="0">
                <a:solidFill>
                  <a:srgbClr val="005696"/>
                </a:solidFill>
              </a:rPr>
              <a:t>г.Волжский</a:t>
            </a:r>
            <a:endParaRPr lang="ru-RU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зные картинки\картинки-фото\девчонка с машинк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29811" cy="1928802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00298" y="642918"/>
            <a:ext cx="58579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конструкторе 55 деталей.  Для строительства городка ребята взяли сначала 25 деталей, а потом ещё 20 деталей. Сколько деталей осталось в конструкторе?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714752"/>
            <a:ext cx="3714776" cy="27146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4810" y="4429132"/>
            <a:ext cx="3786214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143248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14942" y="3929066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214810" y="4572008"/>
            <a:ext cx="4143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25 + 20 = 45 (д.)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всего взяли.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55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 = 10 (д.)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осталось 10 деталей.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(25 + 20) = 10 (д.)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571744"/>
            <a:ext cx="1714512" cy="15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428628" cy="32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5929330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2910" y="214290"/>
            <a:ext cx="7715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F17D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столе стояло 12 красных чашек и столько же жёлтых чашек. Когда убрали несколько чашек, осталось 10 чашек. Сколько чашек убрали со стола?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F17D3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85852" y="3143248"/>
            <a:ext cx="6143668" cy="1588"/>
          </a:xfrm>
          <a:prstGeom prst="line">
            <a:avLst/>
          </a:prstGeom>
          <a:ln w="31750">
            <a:solidFill>
              <a:srgbClr val="005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>
            <a:off x="1285852" y="2857496"/>
            <a:ext cx="3071834" cy="500066"/>
          </a:xfrm>
          <a:prstGeom prst="arc">
            <a:avLst>
              <a:gd name="adj1" fmla="val 10698122"/>
              <a:gd name="adj2" fmla="val 21569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4357686" y="2857496"/>
            <a:ext cx="3071834" cy="500066"/>
          </a:xfrm>
          <a:prstGeom prst="arc">
            <a:avLst>
              <a:gd name="adj1" fmla="val 10698122"/>
              <a:gd name="adj2" fmla="val 21569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800000">
            <a:off x="1285852" y="2786058"/>
            <a:ext cx="2714644" cy="857256"/>
          </a:xfrm>
          <a:prstGeom prst="arc">
            <a:avLst>
              <a:gd name="adj1" fmla="val 10698122"/>
              <a:gd name="adj2" fmla="val 21569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0800000">
            <a:off x="4000496" y="2786058"/>
            <a:ext cx="3429024" cy="785818"/>
          </a:xfrm>
          <a:prstGeom prst="arc">
            <a:avLst>
              <a:gd name="adj1" fmla="val 10698122"/>
              <a:gd name="adj2" fmla="val 21569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3143248"/>
            <a:ext cx="94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5696"/>
                </a:solidFill>
              </a:rPr>
              <a:t>убрали</a:t>
            </a:r>
            <a:endParaRPr lang="ru-RU" sz="2000" dirty="0">
              <a:solidFill>
                <a:srgbClr val="00569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3143248"/>
            <a:ext cx="115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5696"/>
                </a:solidFill>
              </a:rPr>
              <a:t>осталось</a:t>
            </a:r>
            <a:endParaRPr lang="ru-RU" sz="2000" dirty="0">
              <a:solidFill>
                <a:srgbClr val="005696"/>
              </a:solidFill>
            </a:endParaRPr>
          </a:p>
        </p:txBody>
      </p:sp>
      <p:pic>
        <p:nvPicPr>
          <p:cNvPr id="16" name="Рисунок 15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0030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357430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85992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мама\разные картинки\картинки-фото\чашка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428868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928802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14488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14488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785926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14488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785926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85926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928802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85926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D:\мама\разные картинки\картинки-фото\чашк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785926"/>
            <a:ext cx="571504" cy="5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2428860" y="35004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5696"/>
                </a:solidFill>
              </a:rPr>
              <a:t>10</a:t>
            </a:r>
            <a:endParaRPr lang="ru-RU" b="1" dirty="0">
              <a:solidFill>
                <a:srgbClr val="005696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29256" y="34290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1538" y="3929066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214942" y="3929066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5720" y="4429132"/>
            <a:ext cx="3714776" cy="20717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57686" y="4429132"/>
            <a:ext cx="3714776" cy="20717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29124" y="4786322"/>
            <a:ext cx="40005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1) 12 + 12 = 24 (ч.) – было всего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2) 24 – 10 = 14 (ч.)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Ответ: убрали 14 чашек.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5696"/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cs typeface="Times New Roman" pitchFamily="18" charset="0"/>
              </a:rPr>
              <a:t>12 + 12 –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5696"/>
                </a:solidFill>
                <a:effectLst/>
                <a:cs typeface="Times New Roman" pitchFamily="18" charset="0"/>
              </a:rPr>
              <a:t> 10 = 14 (ч.)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2552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20" y="500042"/>
            <a:ext cx="57150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 прыгали через скакалку. Таня прыгнула 40 раз, Лена на 8 раз больше, чем Таня, а Вика на 2 раза меньше, чем Лена. Сколько раз прыгнула через скакалку Вика?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214818"/>
            <a:ext cx="3714776" cy="235745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6" y="4500570"/>
            <a:ext cx="3714776" cy="21431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571876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57818" y="3929066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429124" y="4929198"/>
            <a:ext cx="3643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1) 40 + 8 = 48 (р.) – Лена.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2) 48 – 2 = 46 (р.)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Ответ: Вика прыгнула 46 раз.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85728"/>
            <a:ext cx="80724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зооуголке было 15 волнистых попугайчиков, горлиц на 3 больше, чем попугайчиков, а канареек на 9 меньше, чем попугайчиков. Сколько канареек было в зооуголке?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1152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71678"/>
            <a:ext cx="1771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71678"/>
            <a:ext cx="112601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4000504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572008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4572008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86380" y="4000504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00562" y="4929198"/>
            <a:ext cx="3643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1) 15 + 3 = 18 (пт.) – горлицы.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2) 15 – 9 = 6 (пт.)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Ответ: было 6 канареек.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86776" y="585789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разные картинки\рисунки для през фото\баск. мя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14380" cy="714380"/>
          </a:xfrm>
          <a:prstGeom prst="rect">
            <a:avLst/>
          </a:prstGeom>
          <a:noFill/>
        </p:spPr>
      </p:pic>
      <p:pic>
        <p:nvPicPr>
          <p:cNvPr id="2051" name="Picture 3" descr="D:\мама\разные картинки\рисунки для през фото\мяч ф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14365" cy="712778"/>
          </a:xfrm>
          <a:prstGeom prst="rect">
            <a:avLst/>
          </a:prstGeom>
          <a:noFill/>
        </p:spPr>
      </p:pic>
      <p:pic>
        <p:nvPicPr>
          <p:cNvPr id="2052" name="Picture 4" descr="D:\мама\разные картинки\рисунки для през фото\рез. мя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643182"/>
            <a:ext cx="760412" cy="7161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857916" cy="357190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  <a:latin typeface="+mn-lt"/>
              </a:rPr>
              <a:t>Составь по краткой записи задачу и реши её</a:t>
            </a:r>
            <a:endParaRPr lang="ru-RU" sz="20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00166" y="928670"/>
            <a:ext cx="1071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- 12 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28728" y="1857364"/>
            <a:ext cx="31432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?, на 5 м. меньше, чем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00166" y="2786058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8 м. больше, чем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5780479">
            <a:off x="4330409" y="1227881"/>
            <a:ext cx="1043636" cy="724551"/>
          </a:xfrm>
          <a:prstGeom prst="curvedUpArrow">
            <a:avLst>
              <a:gd name="adj1" fmla="val 11885"/>
              <a:gd name="adj2" fmla="val 51855"/>
              <a:gd name="adj3" fmla="val 224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5993649">
            <a:off x="4651625" y="2127078"/>
            <a:ext cx="1024350" cy="817894"/>
          </a:xfrm>
          <a:prstGeom prst="curvedUpArrow">
            <a:avLst>
              <a:gd name="adj1" fmla="val 11885"/>
              <a:gd name="adj2" fmla="val 44094"/>
              <a:gd name="adj3" fmla="val 181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4572008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4572008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4000504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57818" y="4000504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286248" y="4714884"/>
            <a:ext cx="38576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1) 12 – 5 = 7 (м.) – футбольные.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2) 7 + 8 = 15 (м.)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Ответ: 15 резиновых мячей.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(12 – 5) + 8 = 15 (м.)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86776" y="5857892"/>
            <a:ext cx="35719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785918" y="214290"/>
            <a:ext cx="5857916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small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Составь по краткой записи задачу и реши её</a:t>
            </a:r>
            <a:endParaRPr kumimoji="0" lang="ru-RU" sz="2000" b="1" i="1" u="sng" strike="noStrike" kern="1200" cap="sm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145" name="Picture 1" descr="D:\мама\разные картинки\картинки-фото\жёлтый шар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3"/>
            <a:ext cx="785817" cy="941634"/>
          </a:xfrm>
          <a:prstGeom prst="rect">
            <a:avLst/>
          </a:prstGeom>
          <a:noFill/>
        </p:spPr>
      </p:pic>
      <p:pic>
        <p:nvPicPr>
          <p:cNvPr id="6146" name="Picture 2" descr="D:\мама\разные картинки\картинки-фото\синий шар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857256" cy="1047744"/>
          </a:xfrm>
          <a:prstGeom prst="rect">
            <a:avLst/>
          </a:prstGeom>
          <a:noFill/>
        </p:spPr>
      </p:pic>
      <p:pic>
        <p:nvPicPr>
          <p:cNvPr id="6147" name="Picture 3" descr="D:\мама\разные картинки\картинки-фото\шарик крас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71810"/>
            <a:ext cx="1143008" cy="110888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28794" y="1214422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- 25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85918" y="2285992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?, на 5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чем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85918" y="3214686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столько же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5993649">
            <a:off x="4547300" y="1542339"/>
            <a:ext cx="1337136" cy="817894"/>
          </a:xfrm>
          <a:prstGeom prst="curvedUpArrow">
            <a:avLst>
              <a:gd name="adj1" fmla="val 11885"/>
              <a:gd name="adj2" fmla="val 44094"/>
              <a:gd name="adj3" fmla="val 181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643570" y="1214422"/>
            <a:ext cx="540000" cy="1512000"/>
          </a:xfrm>
          <a:prstGeom prst="rightBrace">
            <a:avLst>
              <a:gd name="adj1" fmla="val 8333"/>
              <a:gd name="adj2" fmla="val 50896"/>
            </a:avLst>
          </a:prstGeom>
          <a:ln w="50800" cmpd="sng">
            <a:solidFill>
              <a:srgbClr val="005696"/>
            </a:solidFill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низ стрелка 10"/>
          <p:cNvSpPr/>
          <p:nvPr/>
        </p:nvSpPr>
        <p:spPr>
          <a:xfrm rot="16200000">
            <a:off x="6233434" y="2267632"/>
            <a:ext cx="1169112" cy="1491584"/>
          </a:xfrm>
          <a:prstGeom prst="curvedUpArrow">
            <a:avLst>
              <a:gd name="adj1" fmla="val 9588"/>
              <a:gd name="adj2" fmla="val 24195"/>
              <a:gd name="adj3" fmla="val 147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4214818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4714884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29256" y="4214818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9124" y="4714884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00562" y="4857760"/>
            <a:ext cx="36433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25 – 5 = 20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.) – синих.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2) 25 + 20 = 45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Ответ: 45 красных шариков.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25 + (25 – 5) = 45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Calibri" pitchFamily="34" charset="0"/>
                <a:cs typeface="Times New Roman" pitchFamily="18" charset="0"/>
              </a:rPr>
              <a:t>.)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</a:endParaRPr>
          </a:p>
        </p:txBody>
      </p:sp>
      <p:sp>
        <p:nvSpPr>
          <p:cNvPr id="17" name="Управляющая кнопка: назад 16">
            <a:hlinkClick r:id="rId5" action="ppaction://hlinksldjump" highlightClick="1"/>
          </p:cNvPr>
          <p:cNvSpPr/>
          <p:nvPr/>
        </p:nvSpPr>
        <p:spPr>
          <a:xfrm>
            <a:off x="8286776" y="578645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User\Рабочий стол\мама\разные картинки\картинки-фото\бабочка 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857496"/>
            <a:ext cx="952500" cy="952500"/>
          </a:xfrm>
          <a:prstGeom prst="rect">
            <a:avLst/>
          </a:prstGeom>
          <a:noFill/>
        </p:spPr>
      </p:pic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2786050" y="2285992"/>
            <a:ext cx="3429024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85882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Отдохни!</a:t>
            </a:r>
            <a:endParaRPr lang="ru-RU" sz="48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Управляющая кнопка: назад 11">
            <a:hlinkClick r:id="rId6" action="ppaction://hlinksldjump" highlightClick="1"/>
          </p:cNvPr>
          <p:cNvSpPr/>
          <p:nvPr/>
        </p:nvSpPr>
        <p:spPr>
          <a:xfrm>
            <a:off x="8072462" y="285728"/>
            <a:ext cx="571504" cy="357166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:\Documents and Settings\User\Рабочий стол\мама\разные картинки\картинки-фото\полянка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3900" y="5957631"/>
            <a:ext cx="5880100" cy="9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User\Рабочий стол\мама\разные картинки\картинки-фото\колокольчи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5572140"/>
            <a:ext cx="714380" cy="901995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мама\разные картинки\картинки-фото\колокольчи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38" y="5715016"/>
            <a:ext cx="614363" cy="775711"/>
          </a:xfrm>
          <a:prstGeom prst="rect">
            <a:avLst/>
          </a:prstGeom>
          <a:noFill/>
        </p:spPr>
      </p:pic>
      <p:pic>
        <p:nvPicPr>
          <p:cNvPr id="18" name="Рисунок 17" descr="C:\Documents and Settings\User\Рабочий стол\мама\разные картинки\картинки-фото\полянка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29330"/>
            <a:ext cx="378618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User\Рабочий стол\мама\разные картинки\картинки-фото\колокольчи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572140"/>
            <a:ext cx="785818" cy="992194"/>
          </a:xfrm>
          <a:prstGeom prst="rect">
            <a:avLst/>
          </a:prstGeom>
          <a:noFill/>
        </p:spPr>
      </p:pic>
      <p:pic>
        <p:nvPicPr>
          <p:cNvPr id="14" name="Zvuki prirody-Denise Linn - - Slejtes' s muzykoj i rasslab'tes'.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1024" y="5072074"/>
            <a:ext cx="571504" cy="571504"/>
          </a:xfrm>
          <a:prstGeom prst="rect">
            <a:avLst/>
          </a:prstGeom>
        </p:spPr>
      </p:pic>
      <p:pic>
        <p:nvPicPr>
          <p:cNvPr id="1026" name="Picture 2" descr="D:\мама\разные картинки\картинки-фото\бабочка 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928670"/>
            <a:ext cx="857250" cy="857250"/>
          </a:xfrm>
          <a:prstGeom prst="rect">
            <a:avLst/>
          </a:prstGeom>
          <a:noFill/>
        </p:spPr>
      </p:pic>
      <p:pic>
        <p:nvPicPr>
          <p:cNvPr id="3" name="Picture 4" descr="D:\мама\разные картинки\картинки-фото\oduwanhik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5334000"/>
            <a:ext cx="1524000" cy="1524000"/>
          </a:xfrm>
          <a:prstGeom prst="rect">
            <a:avLst/>
          </a:prstGeom>
          <a:noFill/>
        </p:spPr>
      </p:pic>
      <p:pic>
        <p:nvPicPr>
          <p:cNvPr id="20" name="Picture 4" descr="D:\мама\разные картинки\картинки-фото\oduwanhik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40" y="5214950"/>
            <a:ext cx="1357322" cy="1357322"/>
          </a:xfrm>
          <a:prstGeom prst="rect">
            <a:avLst/>
          </a:prstGeom>
          <a:noFill/>
        </p:spPr>
      </p:pic>
      <p:pic>
        <p:nvPicPr>
          <p:cNvPr id="5" name="Picture 6" descr="D:\мама\разные картинки\картинки-фото\бабочка 1.jp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145928">
            <a:off x="3150680" y="897809"/>
            <a:ext cx="788110" cy="614726"/>
          </a:xfrm>
          <a:prstGeom prst="rect">
            <a:avLst/>
          </a:prstGeom>
          <a:noFill/>
        </p:spPr>
      </p:pic>
      <p:pic>
        <p:nvPicPr>
          <p:cNvPr id="21" name="Picture 6" descr="D:\мама\разные картинки\картинки-фото\бабочка 1.jp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145928">
            <a:off x="7847658" y="2443984"/>
            <a:ext cx="608967" cy="474994"/>
          </a:xfrm>
          <a:prstGeom prst="rect">
            <a:avLst/>
          </a:prstGeom>
          <a:noFill/>
        </p:spPr>
      </p:pic>
      <p:pic>
        <p:nvPicPr>
          <p:cNvPr id="22" name="Picture 10" descr="C:\Documents and Settings\User\Рабочий стол\мама\разные картинки\картинки-фото\бабочка 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952500" cy="952500"/>
          </a:xfrm>
          <a:prstGeom prst="rect">
            <a:avLst/>
          </a:prstGeom>
          <a:noFill/>
        </p:spPr>
      </p:pic>
      <p:pic>
        <p:nvPicPr>
          <p:cNvPr id="2" name="Picture 2" descr="D:\мама\разные картинки\картинки-фото\девочка и облако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28" y="4286256"/>
            <a:ext cx="2218610" cy="22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6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5572164" cy="428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Источники: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http://www.koipkro.kostroma.ru/Kostroma_EDU/Kos_sch_36/DocLib/Forms/DispForm.aspx?ID=11</a:t>
            </a:r>
            <a:r>
              <a:rPr lang="ru-RU" dirty="0" smtClean="0"/>
              <a:t> – мальчик за партой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541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http://art3d.org.ua/sozdaem-kist/</a:t>
            </a:r>
            <a:r>
              <a:rPr lang="ru-RU" dirty="0" smtClean="0"/>
              <a:t> - кленовый лист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78619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http://www.forest.ru/rus/basics/glossary/articles/dyb.html</a:t>
            </a:r>
            <a:r>
              <a:rPr lang="ru-RU" dirty="0" smtClean="0"/>
              <a:t> - дубовый лист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http://www.eka-mama.ru/forum/part151/topic224218/</a:t>
            </a:r>
            <a:r>
              <a:rPr lang="ru-RU" dirty="0" smtClean="0"/>
              <a:t> - машинка самосвал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7863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6"/>
              </a:rPr>
              <a:t>http://raskrashkirus.ru/risunki-mashinok.html</a:t>
            </a:r>
            <a:r>
              <a:rPr lang="ru-RU" dirty="0" smtClean="0"/>
              <a:t> - красная  машинка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311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7"/>
              </a:rPr>
              <a:t>http://www.liveinternet.ru/users/arisssa9070/post182564101/</a:t>
            </a:r>
            <a:r>
              <a:rPr lang="ru-RU" dirty="0" smtClean="0"/>
              <a:t> - учительница с указкой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28638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8"/>
              </a:rPr>
              <a:t>http://tr.fotolia.com/p/200912219?offset=100</a:t>
            </a:r>
            <a:r>
              <a:rPr lang="ru-RU" dirty="0" smtClean="0"/>
              <a:t> - баскетболисты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71462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9"/>
              </a:rPr>
              <a:t>http://forum.materinstvo.ru/lofiversion/index.php/t73522-450.html</a:t>
            </a:r>
            <a:r>
              <a:rPr lang="ru-RU" dirty="0" smtClean="0"/>
              <a:t> - карандаш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71501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0"/>
              </a:rPr>
              <a:t>http://rus.err.ee/estonia/b5b14a8e-c0bc-41d5-8bd3-a160e616db28</a:t>
            </a:r>
            <a:r>
              <a:rPr lang="ru-RU" dirty="0" smtClean="0"/>
              <a:t> - дети за партой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78592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1"/>
              </a:rPr>
              <a:t>http://77tat.livejournal.com/2168361.html</a:t>
            </a:r>
            <a:r>
              <a:rPr lang="ru-RU" dirty="0" smtClean="0"/>
              <a:t> - девочка с тетрадкой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357562"/>
            <a:ext cx="807249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http://www.liveinternet.ru/users/lagrimosa/post176851959/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девочки прыгают через скакалку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http://nifiga-sebe.ru/index.php?newsid=3024</a:t>
            </a:r>
            <a:r>
              <a:rPr lang="ru-RU" dirty="0" smtClean="0"/>
              <a:t> – девочка и конструктор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92867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http://ru.coolclips.com/media/?D=vc005539</a:t>
            </a:r>
            <a:r>
              <a:rPr lang="ru-RU" dirty="0" smtClean="0"/>
              <a:t> – мальчик сажает ёлочку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860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http://www.fruitnews.ru/news/index.php?ELEMENT_ID=20608</a:t>
            </a:r>
            <a:r>
              <a:rPr lang="ru-RU" dirty="0" smtClean="0"/>
              <a:t> – яблоки и груши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8592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6"/>
              </a:rPr>
              <a:t>http://www.sekretumam.com/igraem-c-detmi/detskie-kubiki.html</a:t>
            </a:r>
            <a:r>
              <a:rPr lang="ru-RU" dirty="0" smtClean="0"/>
              <a:t> - городок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92906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7"/>
              </a:rPr>
              <a:t>http://dumais.us/newtown/blog/wp-content/uploads/2011/01/soccer-ball.jpg</a:t>
            </a:r>
            <a:r>
              <a:rPr lang="ru-RU" dirty="0" smtClean="0"/>
              <a:t> - футбольный мяч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50057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8"/>
              </a:rPr>
              <a:t>http://detirisuyut.ru/detskiy-myachik-foto.html</a:t>
            </a:r>
            <a:r>
              <a:rPr lang="ru-RU" dirty="0" smtClean="0"/>
              <a:t> - резиновый мяч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92919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9"/>
              </a:rPr>
              <a:t>http://www.artactive.polkovnik-men.ru/unit.php?gid=42</a:t>
            </a:r>
            <a:r>
              <a:rPr lang="ru-RU" dirty="0" smtClean="0"/>
              <a:t> – баскетбольный мяч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35782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0"/>
              </a:rPr>
              <a:t>http://stopaus.ucoz.ru/news/2009-07-06-328</a:t>
            </a:r>
            <a:r>
              <a:rPr lang="ru-RU" dirty="0" smtClean="0"/>
              <a:t> - попугайчики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78645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1"/>
              </a:rPr>
              <a:t>http://www.photosight.ru/photo/alone/2434360/</a:t>
            </a:r>
            <a:r>
              <a:rPr lang="ru-RU" dirty="0" smtClean="0"/>
              <a:t> - горлица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311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12"/>
              </a:rPr>
              <a:t>http://www.priority-group.com.ua/krasnaya-chashka-s-blyudtsem</a:t>
            </a:r>
            <a:r>
              <a:rPr lang="ru-RU" u="sng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красная чашка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71462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http://tiotosa.futbolki.nflfan.org/futbolka-moscow/kjunbg-personage-odezhda.html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жёлтая чашка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49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http://luzan.ucoz.ru/load/animacionnye_kartinki_na_shkolnuju_tematiku/29-9-2</a:t>
            </a:r>
            <a:r>
              <a:rPr lang="ru-RU" u="sng" dirty="0" smtClean="0"/>
              <a:t>  </a:t>
            </a:r>
            <a:r>
              <a:rPr lang="ru-RU" dirty="0" smtClean="0"/>
              <a:t> - цветы и бабочки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876"/>
            <a:ext cx="624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http://miranimashek.com/photo/23-0-14636</a:t>
            </a:r>
            <a:r>
              <a:rPr lang="ru-RU" dirty="0" smtClean="0"/>
              <a:t>  - девочка и облачко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http://blog.i.ua/user/421611/854165/</a:t>
            </a:r>
            <a:r>
              <a:rPr lang="ru-RU" dirty="0" smtClean="0"/>
              <a:t> - жёлтый шарик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http://www.dostavka.ru/Everts-Upakovka-100-sinikh-sharikov-id_6625901</a:t>
            </a:r>
            <a:r>
              <a:rPr lang="ru-RU" dirty="0" smtClean="0"/>
              <a:t> - синий шарик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0030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6"/>
              </a:rPr>
              <a:t>http://fotoramochki.com/clipart-prazdniki.html</a:t>
            </a:r>
            <a:r>
              <a:rPr lang="ru-RU" dirty="0" smtClean="0"/>
              <a:t> - красный шарик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8579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7"/>
              </a:rPr>
              <a:t>http://toteach.com.ua/start-zhivotnyy_mirAnimalworld-514-modeA.html</a:t>
            </a:r>
            <a:r>
              <a:rPr lang="ru-RU" dirty="0" smtClean="0"/>
              <a:t> - канарейка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3" y="357166"/>
            <a:ext cx="176826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449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A1C7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Выбери задание!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A1C7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Облако 5">
            <a:hlinkClick r:id="rId3" action="ppaction://hlinkpres?slideindex=3&amp;slidetitle=Инструкция!"/>
          </p:cNvPr>
          <p:cNvSpPr/>
          <p:nvPr/>
        </p:nvSpPr>
        <p:spPr>
          <a:xfrm rot="21333879">
            <a:off x="339235" y="1613944"/>
            <a:ext cx="3000396" cy="1500198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Уровень 1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Облако 6">
            <a:hlinkClick r:id="rId4" action="ppaction://hlinkpres?slideindex=12&amp;slidetitle=Слайд 12"/>
          </p:cNvPr>
          <p:cNvSpPr/>
          <p:nvPr/>
        </p:nvSpPr>
        <p:spPr>
          <a:xfrm>
            <a:off x="3428992" y="5072074"/>
            <a:ext cx="3000396" cy="1500198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Уровень 3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Облако 7">
            <a:hlinkClick r:id="rId5" action="ppaction://hlinkpres?slideindex=8&amp;slidetitle=Слайд 8"/>
          </p:cNvPr>
          <p:cNvSpPr/>
          <p:nvPr/>
        </p:nvSpPr>
        <p:spPr>
          <a:xfrm rot="682936">
            <a:off x="5286380" y="2285992"/>
            <a:ext cx="3000396" cy="1500198"/>
          </a:xfrm>
          <a:prstGeom prst="cloud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Уровень 2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7-конечная звезда 8">
            <a:hlinkClick r:id="rId6" action="ppaction://hlinkpres?slideindex=16&amp;slidetitle=Слайд 16"/>
          </p:cNvPr>
          <p:cNvSpPr/>
          <p:nvPr/>
        </p:nvSpPr>
        <p:spPr>
          <a:xfrm rot="21087479">
            <a:off x="2063151" y="2743812"/>
            <a:ext cx="3438829" cy="2143140"/>
          </a:xfrm>
          <a:prstGeom prst="star7">
            <a:avLst/>
          </a:prstGeom>
          <a:solidFill>
            <a:srgbClr val="FFFFCC"/>
          </a:solidFill>
          <a:ln>
            <a:solidFill>
              <a:srgbClr val="948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Отдохни!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86116" y="428604"/>
            <a:ext cx="2714625" cy="1214458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7030A0"/>
                </a:solidFill>
              </a:rPr>
              <a:t>Инструкция!</a:t>
            </a:r>
            <a:br>
              <a:rPr lang="ru-RU" sz="3100" b="1" u="sng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5197" r="42047"/>
          <a:stretch>
            <a:fillRect/>
          </a:stretch>
        </p:blipFill>
        <p:spPr bwMode="auto">
          <a:xfrm>
            <a:off x="214282" y="1000108"/>
            <a:ext cx="127332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андаш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4211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43042" y="1000108"/>
            <a:ext cx="70008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Внимательно прочитай задачу!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Проанализируй задачу. (Что дано? Что надо узнать? Можно ли сразу ответить?)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Составь план решения задачи.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Найди  в левом нижнем углу маркер красного цвета, кликни на него мышкой. Выбери карандаш или фломастер.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Карандашом запиши решение задачи в поле «Решение».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Для проверки снова иди в левый нижний угол, кликни на маркер красного цвета, выбери стрелку. Подведи стрелку на надпись «Проверка», когда появится рука, кликни мышкой. Появится проверка.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Чтобы перейти к следующей задаче кликни на стрелку        в правом нижнем углу.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После завершения работы, при закрытии тренажёра, появится окошко «Сохранить рукописные записи?», нажми на строку «Удалить».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5786454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4500570"/>
            <a:ext cx="35719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28992" y="6072206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Желаю успехов!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6631" r="20997" b="26935"/>
          <a:stretch>
            <a:fillRect/>
          </a:stretch>
        </p:blipFill>
        <p:spPr bwMode="auto">
          <a:xfrm>
            <a:off x="5357818" y="2143116"/>
            <a:ext cx="1571636" cy="201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643050"/>
            <a:ext cx="1500198" cy="173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71678"/>
            <a:ext cx="1006540" cy="11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59552">
            <a:off x="500034" y="2071678"/>
            <a:ext cx="1500198" cy="173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596" y="285728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гербария Аня собрала 6  кленовых листиков, а дубовых на 2 листа больше. Сколько всего листиков собрала Аня для гербария?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07129">
            <a:off x="2584507" y="2932058"/>
            <a:ext cx="1169081" cy="135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53157">
            <a:off x="1716446" y="2988417"/>
            <a:ext cx="990008" cy="114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16" y="3000372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?, на 2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5286388"/>
            <a:ext cx="3571900" cy="135732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5286388"/>
            <a:ext cx="3571900" cy="135732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4857760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Решение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4786322"/>
            <a:ext cx="1670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Проверка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714876" y="5286388"/>
            <a:ext cx="3643338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1) 6 + 2 = 8 (л.)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2) 6 + 8 = 14 (л.)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Ответ: всего 14 листиков.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15338" y="5786454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3679025" y="2321711"/>
            <a:ext cx="500066" cy="4143404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32870">
            <a:off x="548544" y="3320909"/>
            <a:ext cx="1034812" cy="119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3643306" y="4500570"/>
            <a:ext cx="571504" cy="5715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285728"/>
            <a:ext cx="78581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детского сада купили 7 легковых машинок, а самосвалов на 3 меньше. Сколько  всего машин купили для детского сада?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19715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самосв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18288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43636" y="2571744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?, на  3 м.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357422" y="257174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- 7 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250397" y="1750207"/>
            <a:ext cx="500066" cy="4143404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071942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</a:t>
            </a:r>
            <a:r>
              <a:rPr lang="ru-RU" sz="3200" dirty="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2928926" y="4000504"/>
            <a:ext cx="642942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5143512"/>
            <a:ext cx="3357586" cy="150019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2" y="5143512"/>
            <a:ext cx="3357586" cy="150019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4643446"/>
            <a:ext cx="1566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Решение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4643446"/>
            <a:ext cx="1670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Проверка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14876" y="5214950"/>
            <a:ext cx="3357586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1) 7 – 3 = 4 (м.)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2) 7 + 4 = 11 (м.)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Ответ: всего 11 машин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15338" y="5786454"/>
            <a:ext cx="35719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1723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571480"/>
            <a:ext cx="5072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 соревнованиях по баскетболу команда «Орлята» забила 20 мячей, а команда «Соколы» </a:t>
            </a:r>
            <a:r>
              <a:rPr lang="ru-RU" sz="2800" dirty="0" smtClean="0"/>
              <a:t>    на </a:t>
            </a:r>
            <a:r>
              <a:rPr lang="ru-RU" sz="2800" dirty="0"/>
              <a:t>5 мячей больше. Сколько всего мячей было забито в </a:t>
            </a:r>
            <a:r>
              <a:rPr lang="ru-RU" sz="2800" dirty="0" smtClean="0"/>
              <a:t>  этой </a:t>
            </a:r>
            <a:r>
              <a:rPr lang="ru-RU" sz="2800" dirty="0"/>
              <a:t>игре?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929066"/>
            <a:ext cx="3643338" cy="235745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6" y="4357694"/>
            <a:ext cx="3643338" cy="192882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786314" y="4643446"/>
            <a:ext cx="2928958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1) 20 + 5 = 25 (м.)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2) 20 + 25 = 45 (м.)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Ответ: всего 45 мячей.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357562"/>
            <a:ext cx="1656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Решение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786190"/>
            <a:ext cx="1670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Проверка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35719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58774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714356"/>
            <a:ext cx="47863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Маша и Витя читали книжку. Витя прочитал 14 страниц, а Маша на 6 страниц больше. Сколько всего страниц прочитали ребята вместе?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214818"/>
            <a:ext cx="3643338" cy="228601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7686" y="4857760"/>
            <a:ext cx="3500462" cy="164307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571876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Решение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357694"/>
            <a:ext cx="1670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Проверка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0" y="4929198"/>
            <a:ext cx="3571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14 + 6 = 20 (стр.)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14 + 20 = 34 (стр.)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всего 34 страницы.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8215338" y="5786454"/>
            <a:ext cx="42862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6006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868" y="1285860"/>
            <a:ext cx="5286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школьную столовую привезли 25 кг яблок и 10 кг груш.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завтрак ученикам раздали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кг фруктов. Сколько килограммов фруктов осталось?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4572008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9124" y="4572008"/>
            <a:ext cx="3714776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3929066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429256" y="3929066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14348" y="214290"/>
            <a:ext cx="7643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решение задачи в поле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действиям или  выражением.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Проверь в поле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14876" y="4643446"/>
            <a:ext cx="32861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25 + 10 = 35 (кг)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35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= 15 (кг)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осталось 15 кг.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(25 + 10 )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= 15 (кг)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5696"/>
              </a:solidFill>
              <a:effectLst/>
              <a:latin typeface="Arial" pitchFamily="34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86776" y="5857892"/>
            <a:ext cx="35719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16990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b="7509"/>
          <a:stretch>
            <a:fillRect/>
          </a:stretch>
        </p:blipFill>
        <p:spPr bwMode="auto">
          <a:xfrm>
            <a:off x="1571604" y="285728"/>
            <a:ext cx="8920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3786190"/>
            <a:ext cx="3714776" cy="27146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4810" y="4286256"/>
            <a:ext cx="3929090" cy="221457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286124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Решение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14942" y="3786190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43174" y="642918"/>
            <a:ext cx="62151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школьном парке росло 20 саженцев деревьев. Ребята посадили ещё 12 саженцев берёзы и столько же саженцев елей. Сколько всего саженцев  будет расти в парке?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214810" y="4500570"/>
            <a:ext cx="4143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1) 12 + 12 = 24 (с.) – ещё посадили.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2) 20 + 24 = 44 (с.)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Ответ: будет расти 44 саженца.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20 + (12 + 12) = 44 (с.)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15338" y="5786454"/>
            <a:ext cx="42862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1493</Words>
  <Application>Microsoft Macintosh PowerPoint</Application>
  <PresentationFormat>Экран (4:3)</PresentationFormat>
  <Paragraphs>156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Учимся решать составные задачи </vt:lpstr>
      <vt:lpstr>Презентация PowerPoint</vt:lpstr>
      <vt:lpstr>Инструкция!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по краткой записи задачу и реши её</vt:lpstr>
      <vt:lpstr>Презентация PowerPoint</vt:lpstr>
      <vt:lpstr>Презентация PowerPoint</vt:lpstr>
      <vt:lpstr>Источники: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решать составные задачи задачи</dc:title>
  <dc:creator>SamLab.ws</dc:creator>
  <cp:lastModifiedBy>Larisa</cp:lastModifiedBy>
  <cp:revision>62</cp:revision>
  <dcterms:created xsi:type="dcterms:W3CDTF">2012-10-20T13:24:41Z</dcterms:created>
  <dcterms:modified xsi:type="dcterms:W3CDTF">2017-10-11T20:44:22Z</dcterms:modified>
</cp:coreProperties>
</file>